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17"/>
  </p:notesMasterIdLst>
  <p:sldIdLst>
    <p:sldId id="256" r:id="rId3"/>
    <p:sldId id="257" r:id="rId4"/>
    <p:sldId id="259" r:id="rId5"/>
    <p:sldId id="291" r:id="rId6"/>
    <p:sldId id="263" r:id="rId7"/>
    <p:sldId id="292" r:id="rId8"/>
    <p:sldId id="294" r:id="rId9"/>
    <p:sldId id="267" r:id="rId10"/>
    <p:sldId id="297" r:id="rId11"/>
    <p:sldId id="283" r:id="rId12"/>
    <p:sldId id="295" r:id="rId13"/>
    <p:sldId id="296" r:id="rId14"/>
    <p:sldId id="284" r:id="rId15"/>
    <p:sldId id="286" r:id="rId16"/>
  </p:sldIdLst>
  <p:sldSz cx="12192000" cy="6858000"/>
  <p:notesSz cx="6858000" cy="9144000"/>
  <p:embeddedFontLst>
    <p:embeddedFont>
      <p:font typeface="Amatic SC" panose="00000500000000000000" pitchFamily="2" charset="-79"/>
      <p:regular r:id="rId18"/>
      <p:bold r:id="rId19"/>
    </p:embeddedFont>
    <p:embeddedFont>
      <p:font typeface="Arial Narrow" panose="020B0606020202030204" pitchFamily="34" charset="0"/>
      <p:regular r:id="rId20"/>
      <p:bold r:id="rId21"/>
      <p:italic r:id="rId22"/>
      <p:bold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Source Code Pro" panose="020B0509030403020204" pitchFamily="49" charset="0"/>
      <p:regular r:id="rId28"/>
      <p:bold r:id="rId29"/>
      <p:italic r:id="rId30"/>
      <p:boldItalic r:id="rId31"/>
    </p:embeddedFont>
    <p:embeddedFont>
      <p:font typeface="Source Code Pro Black" panose="020B0809030403020204" pitchFamily="49" charset="0"/>
      <p:bold r:id="rId32"/>
      <p:boldItalic r:id="rId33"/>
    </p:embeddedFont>
    <p:embeddedFont>
      <p:font typeface="Source Code Pro SemiBold" panose="020B0609030403020204" pitchFamily="49" charset="0"/>
      <p:regular r:id="rId34"/>
      <p:bold r:id="rId35"/>
      <p:italic r:id="rId36"/>
      <p:boldItalic r:id="rId37"/>
    </p:embeddedFont>
    <p:embeddedFont>
      <p:font typeface="Trebuchet MS" panose="020B0603020202020204" pitchFamily="3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0" roundtripDataSignature="AMtx7miAU4LD1luCk+2XHRSZu03QXGEC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4" d="100"/>
          <a:sy n="154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50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font" Target="fonts/font24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font" Target="fonts/font23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bg-BG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" name="Google Shape;6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bg-BG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3" name="Google Shape;7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1031421bae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g31031421ba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fda04889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2fda048898f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2" name="Google Shape;142;g2fda048898f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bg-BG"/>
              <a:t>8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>
          <a:extLst>
            <a:ext uri="{FF2B5EF4-FFF2-40B4-BE49-F238E27FC236}">
              <a16:creationId xmlns:a16="http://schemas.microsoft.com/office/drawing/2014/main" id="{3E14C7A6-E2A9-AC01-27BA-83B330EC6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fda048898f_0_0:notes">
            <a:extLst>
              <a:ext uri="{FF2B5EF4-FFF2-40B4-BE49-F238E27FC236}">
                <a16:creationId xmlns:a16="http://schemas.microsoft.com/office/drawing/2014/main" id="{4FED1176-5C85-E29B-EA5C-3AAE9CE6CC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2fda048898f_0_0:notes">
            <a:extLst>
              <a:ext uri="{FF2B5EF4-FFF2-40B4-BE49-F238E27FC236}">
                <a16:creationId xmlns:a16="http://schemas.microsoft.com/office/drawing/2014/main" id="{0FD52203-9187-88E7-59AF-C6EEC0C27A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2" name="Google Shape;142;g2fda048898f_0_0:notes">
            <a:extLst>
              <a:ext uri="{FF2B5EF4-FFF2-40B4-BE49-F238E27FC236}">
                <a16:creationId xmlns:a16="http://schemas.microsoft.com/office/drawing/2014/main" id="{435F39DB-EE1B-38F8-B135-1048324A84B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bg-BG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977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2" name="Google Shape;25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bg-BG"/>
              <a:t>10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2" name="Google Shape;25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bg-BG"/>
              <a:t>12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0" name="Google Shape;2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2fe705c07ae_2_727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g2fe705c07ae_2_727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113607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g2fe705c07ae_2_72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fe705c07ae_2_762"/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36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2fe705c07ae_2_762"/>
          <p:cNvSpPr txBox="1">
            <a:spLocks noGrp="1"/>
          </p:cNvSpPr>
          <p:nvPr>
            <p:ph type="body" idx="1"/>
          </p:nvPr>
        </p:nvSpPr>
        <p:spPr>
          <a:xfrm>
            <a:off x="677332" y="2160590"/>
            <a:ext cx="8596800" cy="38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0988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○"/>
              <a:defRPr/>
            </a:lvl2pPr>
            <a:lvl3pPr marL="1371600" lvl="2" indent="-29971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■"/>
              <a:defRPr/>
            </a:lvl3pPr>
            <a:lvl4pPr marL="1828800" lvl="3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●"/>
              <a:defRPr/>
            </a:lvl4pPr>
            <a:lvl5pPr marL="2286000" lvl="4" indent="-28956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g2fe705c07ae_2_762"/>
          <p:cNvSpPr txBox="1">
            <a:spLocks noGrp="1"/>
          </p:cNvSpPr>
          <p:nvPr>
            <p:ph type="dt" idx="10"/>
          </p:nvPr>
        </p:nvSpPr>
        <p:spPr>
          <a:xfrm>
            <a:off x="7205133" y="6041358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Trebuchet MS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g2fe705c07ae_2_762"/>
          <p:cNvSpPr txBox="1">
            <a:spLocks noGrp="1"/>
          </p:cNvSpPr>
          <p:nvPr>
            <p:ph type="ftr" idx="11"/>
          </p:nvPr>
        </p:nvSpPr>
        <p:spPr>
          <a:xfrm>
            <a:off x="677332" y="6041358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Trebuchet MS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g2fe705c07ae_2_762"/>
          <p:cNvSpPr txBox="1">
            <a:spLocks noGrp="1"/>
          </p:cNvSpPr>
          <p:nvPr>
            <p:ph type="sldNum" idx="12"/>
          </p:nvPr>
        </p:nvSpPr>
        <p:spPr>
          <a:xfrm>
            <a:off x="8590659" y="6041358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 sz="900">
              <a:solidFill>
                <a:srgbClr val="DDDDD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g2fe705c07ae_2_731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g2fe705c07ae_2_731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53331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6" name="Google Shape;26;g2fe705c07ae_2_731"/>
          <p:cNvSpPr txBox="1">
            <a:spLocks noGrp="1"/>
          </p:cNvSpPr>
          <p:nvPr>
            <p:ph type="body" idx="2"/>
          </p:nvPr>
        </p:nvSpPr>
        <p:spPr>
          <a:xfrm>
            <a:off x="6443200" y="1638233"/>
            <a:ext cx="53331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g2fe705c07ae_2_73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g2fe705c07ae_2_719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g2fe705c07ae_2_719"/>
          <p:cNvSpPr txBox="1">
            <a:spLocks noGrp="1"/>
          </p:cNvSpPr>
          <p:nvPr>
            <p:ph type="ctrTitle"/>
          </p:nvPr>
        </p:nvSpPr>
        <p:spPr>
          <a:xfrm>
            <a:off x="415600" y="522867"/>
            <a:ext cx="11360700" cy="35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9pPr>
          </a:lstStyle>
          <a:p>
            <a:endParaRPr/>
          </a:p>
        </p:txBody>
      </p:sp>
      <p:sp>
        <p:nvSpPr>
          <p:cNvPr id="31" name="Google Shape;31;g2fe705c07ae_2_719"/>
          <p:cNvSpPr txBox="1">
            <a:spLocks noGrp="1"/>
          </p:cNvSpPr>
          <p:nvPr>
            <p:ph type="subTitle" idx="1"/>
          </p:nvPr>
        </p:nvSpPr>
        <p:spPr>
          <a:xfrm>
            <a:off x="415600" y="5187200"/>
            <a:ext cx="11360700" cy="9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g2fe705c07ae_2_71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fe705c07ae_2_724"/>
          <p:cNvSpPr txBox="1">
            <a:spLocks noGrp="1"/>
          </p:cNvSpPr>
          <p:nvPr>
            <p:ph type="title"/>
          </p:nvPr>
        </p:nvSpPr>
        <p:spPr>
          <a:xfrm>
            <a:off x="3737000" y="1070000"/>
            <a:ext cx="4718100" cy="471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35" name="Google Shape;35;g2fe705c07ae_2_72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2fe705c07ae_2_736"/>
          <p:cNvSpPr txBox="1">
            <a:spLocks noGrp="1"/>
          </p:cNvSpPr>
          <p:nvPr>
            <p:ph type="title"/>
          </p:nvPr>
        </p:nvSpPr>
        <p:spPr>
          <a:xfrm>
            <a:off x="406400" y="412467"/>
            <a:ext cx="113835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>
            <a:endParaRPr/>
          </a:p>
        </p:txBody>
      </p:sp>
      <p:sp>
        <p:nvSpPr>
          <p:cNvPr id="38" name="Google Shape;38;g2fe705c07ae_2_73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2fe705c07ae_2_739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41" name="Google Shape;41;g2fe705c07ae_2_739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2" name="Google Shape;42;g2fe705c07ae_2_73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fe705c07ae_2_743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74916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g2fe705c07ae_2_74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2fe705c07ae_2_746"/>
          <p:cNvSpPr/>
          <p:nvPr/>
        </p:nvSpPr>
        <p:spPr>
          <a:xfrm>
            <a:off x="6096000" y="-33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" name="Google Shape;48;g2fe705c07ae_2_746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g2fe705c07ae_2_746"/>
          <p:cNvSpPr txBox="1">
            <a:spLocks noGrp="1"/>
          </p:cNvSpPr>
          <p:nvPr>
            <p:ph type="title"/>
          </p:nvPr>
        </p:nvSpPr>
        <p:spPr>
          <a:xfrm>
            <a:off x="354000" y="1441867"/>
            <a:ext cx="5393700" cy="22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50" name="Google Shape;50;g2fe705c07ae_2_746"/>
          <p:cNvSpPr txBox="1">
            <a:spLocks noGrp="1"/>
          </p:cNvSpPr>
          <p:nvPr>
            <p:ph type="subTitle" idx="1"/>
          </p:nvPr>
        </p:nvSpPr>
        <p:spPr>
          <a:xfrm>
            <a:off x="354000" y="3793630"/>
            <a:ext cx="5393700" cy="17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1" name="Google Shape;51;g2fe705c07ae_2_746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52" name="Google Shape;52;g2fe705c07ae_2_74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2fe705c07ae_2_753"/>
          <p:cNvSpPr txBox="1">
            <a:spLocks noGrp="1"/>
          </p:cNvSpPr>
          <p:nvPr>
            <p:ph type="body" idx="1"/>
          </p:nvPr>
        </p:nvSpPr>
        <p:spPr>
          <a:xfrm>
            <a:off x="426000" y="5640767"/>
            <a:ext cx="7998300" cy="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matic SC"/>
              <a:buNone/>
              <a:defRPr sz="3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55" name="Google Shape;55;g2fe705c07ae_2_75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fe705c07ae_2_756"/>
          <p:cNvSpPr txBox="1">
            <a:spLocks noGrp="1"/>
          </p:cNvSpPr>
          <p:nvPr>
            <p:ph type="title" hasCustomPrompt="1"/>
          </p:nvPr>
        </p:nvSpPr>
        <p:spPr>
          <a:xfrm>
            <a:off x="415600" y="1653700"/>
            <a:ext cx="11360700" cy="26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g2fe705c07ae_2_756"/>
          <p:cNvSpPr txBox="1">
            <a:spLocks noGrp="1"/>
          </p:cNvSpPr>
          <p:nvPr>
            <p:ph type="body" idx="1"/>
          </p:nvPr>
        </p:nvSpPr>
        <p:spPr>
          <a:xfrm>
            <a:off x="415600" y="44061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9" name="Google Shape;59;g2fe705c07ae_2_75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fe705c07ae_2_76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dk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2fe793853a8_1_4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g2fe793853a8_1_4"/>
          <p:cNvSpPr txBox="1">
            <a:spLocks noGrp="1"/>
          </p:cNvSpPr>
          <p:nvPr>
            <p:ph type="ctrTitle"/>
          </p:nvPr>
        </p:nvSpPr>
        <p:spPr>
          <a:xfrm>
            <a:off x="415600" y="522867"/>
            <a:ext cx="11360700" cy="35871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700"/>
              <a:buNone/>
              <a:defRPr sz="10700"/>
            </a:lvl9pPr>
          </a:lstStyle>
          <a:p>
            <a:endParaRPr/>
          </a:p>
        </p:txBody>
      </p:sp>
      <p:sp>
        <p:nvSpPr>
          <p:cNvPr id="16" name="Google Shape;16;g2fe793853a8_1_4"/>
          <p:cNvSpPr txBox="1">
            <a:spLocks noGrp="1"/>
          </p:cNvSpPr>
          <p:nvPr>
            <p:ph type="subTitle" idx="1"/>
          </p:nvPr>
        </p:nvSpPr>
        <p:spPr>
          <a:xfrm>
            <a:off x="415600" y="5187200"/>
            <a:ext cx="11360700" cy="941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g2fe793853a8_1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7782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2fe793853a8_1_9"/>
          <p:cNvSpPr txBox="1">
            <a:spLocks noGrp="1"/>
          </p:cNvSpPr>
          <p:nvPr>
            <p:ph type="title"/>
          </p:nvPr>
        </p:nvSpPr>
        <p:spPr>
          <a:xfrm>
            <a:off x="3737000" y="1070000"/>
            <a:ext cx="4718100" cy="47181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20" name="Google Shape;20;g2fe793853a8_1_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52157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2fe793853a8_1_12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g2fe793853a8_1_12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11360700" cy="44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g2fe793853a8_1_12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0278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fe793853a8_1_16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2fe793853a8_1_16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5333100" cy="44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g2fe793853a8_1_16"/>
          <p:cNvSpPr txBox="1">
            <a:spLocks noGrp="1"/>
          </p:cNvSpPr>
          <p:nvPr>
            <p:ph type="body" idx="2"/>
          </p:nvPr>
        </p:nvSpPr>
        <p:spPr>
          <a:xfrm>
            <a:off x="6443200" y="1638233"/>
            <a:ext cx="5333100" cy="445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g2fe793853a8_1_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85986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2fe793853a8_1_21"/>
          <p:cNvSpPr txBox="1">
            <a:spLocks noGrp="1"/>
          </p:cNvSpPr>
          <p:nvPr>
            <p:ph type="title"/>
          </p:nvPr>
        </p:nvSpPr>
        <p:spPr>
          <a:xfrm>
            <a:off x="406400" y="412467"/>
            <a:ext cx="11383500" cy="997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1pPr>
            <a:lvl2pPr lvl="1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2pPr>
            <a:lvl3pPr lvl="2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3pPr>
            <a:lvl4pPr lvl="3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4pPr>
            <a:lvl5pPr lvl="4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5pPr>
            <a:lvl6pPr lvl="5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6pPr>
            <a:lvl7pPr lvl="6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7pPr>
            <a:lvl8pPr lvl="7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8pPr>
            <a:lvl9pPr lvl="8">
              <a:spcBef>
                <a:spcPts val="0"/>
              </a:spcBef>
              <a:spcAft>
                <a:spcPts val="0"/>
              </a:spcAft>
              <a:buSzPts val="5300"/>
              <a:buNone/>
              <a:defRPr sz="5300"/>
            </a:lvl9pPr>
          </a:lstStyle>
          <a:p>
            <a:endParaRPr/>
          </a:p>
        </p:txBody>
      </p:sp>
      <p:sp>
        <p:nvSpPr>
          <p:cNvPr id="32" name="Google Shape;32;g2fe793853a8_1_2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215501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fe793853a8_1_24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35" name="Google Shape;35;g2fe793853a8_1_24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36" name="Google Shape;36;g2fe793853a8_1_2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3847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4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fe793853a8_1_28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74916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g2fe793853a8_1_2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7483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2fe793853a8_1_31"/>
          <p:cNvSpPr/>
          <p:nvPr/>
        </p:nvSpPr>
        <p:spPr>
          <a:xfrm>
            <a:off x="6096000" y="-33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2" name="Google Shape;42;g2fe793853a8_1_31"/>
          <p:cNvCxnSpPr/>
          <p:nvPr/>
        </p:nvCxnSpPr>
        <p:spPr>
          <a:xfrm>
            <a:off x="6706233" y="5994000"/>
            <a:ext cx="6243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" name="Google Shape;43;g2fe793853a8_1_31"/>
          <p:cNvSpPr txBox="1">
            <a:spLocks noGrp="1"/>
          </p:cNvSpPr>
          <p:nvPr>
            <p:ph type="title"/>
          </p:nvPr>
        </p:nvSpPr>
        <p:spPr>
          <a:xfrm>
            <a:off x="354000" y="1441867"/>
            <a:ext cx="5393700" cy="22803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sp>
        <p:nvSpPr>
          <p:cNvPr id="44" name="Google Shape;44;g2fe793853a8_1_31"/>
          <p:cNvSpPr txBox="1">
            <a:spLocks noGrp="1"/>
          </p:cNvSpPr>
          <p:nvPr>
            <p:ph type="subTitle" idx="1"/>
          </p:nvPr>
        </p:nvSpPr>
        <p:spPr>
          <a:xfrm>
            <a:off x="354000" y="3793630"/>
            <a:ext cx="5393700" cy="1794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5" name="Google Shape;45;g2fe793853a8_1_31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>
            <a:endParaRPr/>
          </a:p>
        </p:txBody>
      </p:sp>
      <p:sp>
        <p:nvSpPr>
          <p:cNvPr id="46" name="Google Shape;46;g2fe793853a8_1_3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62821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2fe793853a8_1_38"/>
          <p:cNvSpPr txBox="1">
            <a:spLocks noGrp="1"/>
          </p:cNvSpPr>
          <p:nvPr>
            <p:ph type="body" idx="1"/>
          </p:nvPr>
        </p:nvSpPr>
        <p:spPr>
          <a:xfrm>
            <a:off x="426000" y="5640767"/>
            <a:ext cx="7998300" cy="798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matic SC"/>
              <a:buNone/>
              <a:defRPr sz="32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>
            <a:endParaRPr/>
          </a:p>
        </p:txBody>
      </p:sp>
      <p:sp>
        <p:nvSpPr>
          <p:cNvPr id="49" name="Google Shape;49;g2fe793853a8_1_3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7748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fe793853a8_1_41"/>
          <p:cNvSpPr txBox="1">
            <a:spLocks noGrp="1"/>
          </p:cNvSpPr>
          <p:nvPr>
            <p:ph type="title" hasCustomPrompt="1"/>
          </p:nvPr>
        </p:nvSpPr>
        <p:spPr>
          <a:xfrm>
            <a:off x="415600" y="1653700"/>
            <a:ext cx="11360700" cy="2642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0"/>
              <a:buNone/>
              <a:defRPr sz="16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g2fe793853a8_1_41"/>
          <p:cNvSpPr txBox="1">
            <a:spLocks noGrp="1"/>
          </p:cNvSpPr>
          <p:nvPr>
            <p:ph type="body" idx="1"/>
          </p:nvPr>
        </p:nvSpPr>
        <p:spPr>
          <a:xfrm>
            <a:off x="415600" y="44061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marL="1371600" lvl="2" indent="-34925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marL="1828800" lvl="3" indent="-34925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marL="2286000" lvl="4" indent="-34925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marL="2743200" lvl="5" indent="-34925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marL="3200400" lvl="6" indent="-34925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marL="3657600" lvl="7" indent="-34925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marL="4114800" lvl="8" indent="-34925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>
            <a:endParaRPr/>
          </a:p>
        </p:txBody>
      </p:sp>
      <p:sp>
        <p:nvSpPr>
          <p:cNvPr id="53" name="Google Shape;53;g2fe793853a8_1_4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75413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fe793853a8_1_4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38541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fe793853a8_1_47"/>
          <p:cNvSpPr txBox="1">
            <a:spLocks noGrp="1"/>
          </p:cNvSpPr>
          <p:nvPr>
            <p:ph type="title"/>
          </p:nvPr>
        </p:nvSpPr>
        <p:spPr>
          <a:xfrm>
            <a:off x="677332" y="609603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3600"/>
              <a:buFont typeface="Trebuchet MS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g2fe793853a8_1_47"/>
          <p:cNvSpPr txBox="1">
            <a:spLocks noGrp="1"/>
          </p:cNvSpPr>
          <p:nvPr>
            <p:ph type="body" idx="1"/>
          </p:nvPr>
        </p:nvSpPr>
        <p:spPr>
          <a:xfrm>
            <a:off x="677332" y="2160590"/>
            <a:ext cx="8596800" cy="38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●"/>
              <a:defRPr/>
            </a:lvl1pPr>
            <a:lvl2pPr marL="914400" lvl="1" indent="-3098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Char char="○"/>
              <a:defRPr/>
            </a:lvl2pPr>
            <a:lvl3pPr marL="1371600" lvl="2" indent="-29971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Char char="■"/>
              <a:defRPr/>
            </a:lvl3pPr>
            <a:lvl4pPr marL="1828800" lvl="3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●"/>
              <a:defRPr/>
            </a:lvl4pPr>
            <a:lvl5pPr marL="2286000" lvl="4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g2fe793853a8_1_47"/>
          <p:cNvSpPr txBox="1">
            <a:spLocks noGrp="1"/>
          </p:cNvSpPr>
          <p:nvPr>
            <p:ph type="dt" idx="10"/>
          </p:nvPr>
        </p:nvSpPr>
        <p:spPr>
          <a:xfrm>
            <a:off x="7205133" y="6041358"/>
            <a:ext cx="91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Trebuchet MS"/>
              <a:buChar char="●"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g2fe793853a8_1_47"/>
          <p:cNvSpPr txBox="1">
            <a:spLocks noGrp="1"/>
          </p:cNvSpPr>
          <p:nvPr>
            <p:ph type="ftr" idx="11"/>
          </p:nvPr>
        </p:nvSpPr>
        <p:spPr>
          <a:xfrm>
            <a:off x="677332" y="6041358"/>
            <a:ext cx="6297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Trebuchet MS"/>
              <a:buChar char="●"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g2fe793853a8_1_47"/>
          <p:cNvSpPr txBox="1">
            <a:spLocks noGrp="1"/>
          </p:cNvSpPr>
          <p:nvPr>
            <p:ph type="sldNum" idx="12"/>
          </p:nvPr>
        </p:nvSpPr>
        <p:spPr>
          <a:xfrm>
            <a:off x="8590659" y="6041358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/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/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/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/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/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/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/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/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DDDDD"/>
              </a:buClr>
              <a:buSzPts val="900"/>
              <a:buFont typeface="Trebuchet MS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 sz="900" b="0" i="0" u="none" strike="noStrike" cap="none">
              <a:solidFill>
                <a:srgbClr val="DDDDDD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640434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each-day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fe705c07ae_2_715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 i="0" u="none" strike="noStrike" cap="none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1" name="Google Shape;11;g2fe705c07ae_2_715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113607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Code Pro"/>
              <a:buChar char="●"/>
              <a:defRPr sz="24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●"/>
              <a:defRPr sz="19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●"/>
              <a:defRPr sz="19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2" name="Google Shape;12;g2fe705c07ae_2_71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2fe793853a8_1_0"/>
          <p:cNvSpPr txBox="1">
            <a:spLocks noGrp="1"/>
          </p:cNvSpPr>
          <p:nvPr>
            <p:ph type="title"/>
          </p:nvPr>
        </p:nvSpPr>
        <p:spPr>
          <a:xfrm>
            <a:off x="415600" y="390467"/>
            <a:ext cx="113607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0"/>
              <a:buFont typeface="Amatic SC"/>
              <a:buNone/>
              <a:defRPr sz="5600" b="1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1" name="Google Shape;11;g2fe793853a8_1_0"/>
          <p:cNvSpPr txBox="1">
            <a:spLocks noGrp="1"/>
          </p:cNvSpPr>
          <p:nvPr>
            <p:ph type="body" idx="1"/>
          </p:nvPr>
        </p:nvSpPr>
        <p:spPr>
          <a:xfrm>
            <a:off x="415600" y="1638233"/>
            <a:ext cx="11360700" cy="44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Source Code Pro"/>
              <a:buChar char="●"/>
              <a:defRPr sz="24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●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●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○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Source Code Pro"/>
              <a:buChar char="■"/>
              <a:defRPr sz="19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12" name="Google Shape;12;g2fe793853a8_1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3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254127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q93jBeQwIA&amp;t=1s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hyperlink" Target="mailto:center_up@abv.bg" TargetMode="External"/><Relationship Id="rId7" Type="http://schemas.openxmlformats.org/officeDocument/2006/relationships/hyperlink" Target="https://www.linkedin.com/in/rumyana-georgieva-62226b382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profile.php?id=100093994893066" TargetMode="External"/><Relationship Id="rId5" Type="http://schemas.openxmlformats.org/officeDocument/2006/relationships/hyperlink" Target="https://celbg.org/" TargetMode="External"/><Relationship Id="rId4" Type="http://schemas.openxmlformats.org/officeDocument/2006/relationships/hyperlink" Target="mailto:centerexperientiallearning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>
            <a:spLocks noGrp="1"/>
          </p:cNvSpPr>
          <p:nvPr>
            <p:ph type="title"/>
          </p:nvPr>
        </p:nvSpPr>
        <p:spPr>
          <a:xfrm>
            <a:off x="415650" y="1069492"/>
            <a:ext cx="11360700" cy="10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Trebuchet MS"/>
              <a:buNone/>
            </a:pPr>
            <a:r>
              <a:rPr lang="bg-BG" sz="5400" b="0" dirty="0">
                <a:solidFill>
                  <a:srgbClr val="000000"/>
                </a:solidFill>
                <a:latin typeface="Source Code Pro Black"/>
                <a:ea typeface="Source Code Pro Black"/>
                <a:cs typeface="Source Code Pro Black"/>
                <a:sym typeface="Source Code Pro Black"/>
              </a:rPr>
              <a:t>ПЪТЯТ НА ПРОМЯНАТА </a:t>
            </a:r>
            <a:endParaRPr sz="5400" b="0" dirty="0">
              <a:latin typeface="Source Code Pro Black"/>
              <a:ea typeface="Source Code Pro Black"/>
              <a:cs typeface="Source Code Pro Black"/>
              <a:sym typeface="Source Code Pro Black"/>
            </a:endParaRPr>
          </a:p>
        </p:txBody>
      </p:sp>
      <p:sp>
        <p:nvSpPr>
          <p:cNvPr id="68" name="Google Shape;68;p1"/>
          <p:cNvSpPr txBox="1">
            <a:spLocks noGrp="1"/>
          </p:cNvSpPr>
          <p:nvPr>
            <p:ph type="body" idx="1"/>
          </p:nvPr>
        </p:nvSpPr>
        <p:spPr>
          <a:xfrm>
            <a:off x="415650" y="3369732"/>
            <a:ext cx="11360700" cy="38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bg-BG" sz="28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Образователна игра за пътна безопасност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" name="Google Shape;6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583" y="5343525"/>
            <a:ext cx="2806979" cy="1508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 txBox="1">
            <a:spLocks noGrp="1"/>
          </p:cNvSpPr>
          <p:nvPr>
            <p:ph type="title"/>
          </p:nvPr>
        </p:nvSpPr>
        <p:spPr>
          <a:xfrm>
            <a:off x="942900" y="152150"/>
            <a:ext cx="8331000" cy="1109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4285"/>
              <a:buFont typeface="Trebuchet MS"/>
              <a:buNone/>
            </a:pPr>
            <a:r>
              <a:rPr lang="bg-BG" dirty="0">
                <a:solidFill>
                  <a:srgbClr val="000000"/>
                </a:solidFill>
              </a:rPr>
              <a:t>Коя съм аз?</a:t>
            </a:r>
            <a:endParaRPr dirty="0"/>
          </a:p>
        </p:txBody>
      </p:sp>
      <p:sp>
        <p:nvSpPr>
          <p:cNvPr id="76" name="Google Shape;76;p6"/>
          <p:cNvSpPr txBox="1">
            <a:spLocks noGrp="1"/>
          </p:cNvSpPr>
          <p:nvPr>
            <p:ph type="body" idx="1"/>
          </p:nvPr>
        </p:nvSpPr>
        <p:spPr>
          <a:xfrm>
            <a:off x="668867" y="1193801"/>
            <a:ext cx="9388058" cy="551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dirty="0">
                <a:solidFill>
                  <a:srgbClr val="000000"/>
                </a:solidFill>
                <a:latin typeface="+mn-lt"/>
              </a:rPr>
              <a:t>Името ми е</a:t>
            </a:r>
            <a:r>
              <a:rPr lang="bg-BG" b="0" i="0" u="none" strike="noStrike" kern="1200" cap="none" spc="0" baseline="0" dirty="0">
                <a:solidFill>
                  <a:srgbClr val="000000"/>
                </a:solidFill>
                <a:uFillTx/>
                <a:latin typeface="+mn-lt"/>
              </a:rPr>
              <a:t> Румяна Георгиева;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0" i="0" u="none" strike="noStrike" kern="1200" cap="none" spc="0" baseline="0" dirty="0">
              <a:solidFill>
                <a:srgbClr val="000000"/>
              </a:solidFill>
              <a:uFillTx/>
              <a:latin typeface="+mn-lt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0" i="0" u="none" strike="noStrike" kern="1200" cap="none" spc="0" baseline="0" dirty="0">
                <a:solidFill>
                  <a:srgbClr val="000000"/>
                </a:solidFill>
                <a:uFillTx/>
                <a:latin typeface="+mn-lt"/>
              </a:rPr>
              <a:t>- Председател на НПО „Център за учене чрез 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0" i="0" u="none" strike="noStrike" kern="1200" cap="none" spc="0" baseline="0" dirty="0">
                <a:solidFill>
                  <a:srgbClr val="000000"/>
                </a:solidFill>
                <a:uFillTx/>
                <a:latin typeface="+mn-lt"/>
              </a:rPr>
              <a:t>преживяване“;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0" i="0" u="none" strike="noStrike" kern="1200" cap="none" spc="0" baseline="0" dirty="0">
              <a:solidFill>
                <a:srgbClr val="000000"/>
              </a:solidFill>
              <a:uFillTx/>
              <a:latin typeface="+mn-lt"/>
            </a:endParaRPr>
          </a:p>
          <a:p>
            <a:pPr marL="285750" indent="-285750" defTabSz="457200">
              <a:spcBef>
                <a:spcPts val="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0" i="0" u="none" strike="noStrike" kern="1200" cap="none" spc="0" baseline="0" dirty="0">
                <a:solidFill>
                  <a:srgbClr val="000000"/>
                </a:solidFill>
                <a:uFillTx/>
                <a:latin typeface="+mn-lt"/>
              </a:rPr>
              <a:t>Учител по немски език в ЧУ „</a:t>
            </a:r>
            <a:r>
              <a:rPr lang="bg-BG" b="0" i="0" u="none" strike="noStrike" kern="1200" cap="none" spc="0" baseline="0" dirty="0" err="1">
                <a:solidFill>
                  <a:srgbClr val="000000"/>
                </a:solidFill>
                <a:uFillTx/>
                <a:latin typeface="+mn-lt"/>
              </a:rPr>
              <a:t>Увекинд</a:t>
            </a:r>
            <a:r>
              <a:rPr lang="bg-BG" b="0" i="0" u="none" strike="noStrike" kern="1200" cap="none" spc="0" baseline="0" dirty="0">
                <a:solidFill>
                  <a:srgbClr val="000000"/>
                </a:solidFill>
                <a:uFillTx/>
                <a:latin typeface="+mn-lt"/>
              </a:rPr>
              <a:t>“;</a:t>
            </a:r>
          </a:p>
          <a:p>
            <a:pPr marL="285750" indent="-285750" defTabSz="457200">
              <a:spcBef>
                <a:spcPts val="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kern="1200" dirty="0">
              <a:solidFill>
                <a:srgbClr val="000000"/>
              </a:solidFill>
              <a:latin typeface="+mn-lt"/>
            </a:endParaRPr>
          </a:p>
          <a:p>
            <a:pPr marL="285750" indent="-285750" defTabSz="457200">
              <a:spcBef>
                <a:spcPts val="0"/>
              </a:spcBef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0" i="0" u="none" strike="noStrike" kern="1200" cap="none" spc="0" baseline="0" dirty="0">
                <a:solidFill>
                  <a:srgbClr val="000000"/>
                </a:solidFill>
                <a:uFillTx/>
                <a:latin typeface="+mn-lt"/>
              </a:rPr>
              <a:t>Доктор по </a:t>
            </a:r>
            <a:r>
              <a:rPr lang="bg-BG" sz="1800" dirty="0">
                <a:latin typeface="+mn-lt"/>
              </a:rPr>
              <a:t>ПН 1.2 Педагогика (Теория </a:t>
            </a:r>
          </a:p>
          <a:p>
            <a:pPr marL="0" indent="0" defTabSz="457200">
              <a:spcBef>
                <a:spcPts val="0"/>
              </a:spcBef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dirty="0">
                <a:latin typeface="+mn-lt"/>
              </a:rPr>
              <a:t>на възпитанието и дидактика) с дисертационен труд на тема</a:t>
            </a:r>
          </a:p>
          <a:p>
            <a:pPr marL="0" indent="0" defTabSz="457200">
              <a:spcBef>
                <a:spcPts val="0"/>
              </a:spcBef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dirty="0">
                <a:latin typeface="+mn-lt"/>
              </a:rPr>
              <a:t>„Формиране на личностен опит чрез преживяване – вариативни </a:t>
            </a:r>
          </a:p>
          <a:p>
            <a:pPr marL="0" indent="0" defTabSz="457200">
              <a:spcBef>
                <a:spcPts val="0"/>
              </a:spcBef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1800" dirty="0">
                <a:latin typeface="+mn-lt"/>
              </a:rPr>
              <a:t>приложни стратегии в дейността на съвременния педагог“;</a:t>
            </a:r>
            <a:endParaRPr lang="bg-BG" b="0" i="0" u="none" strike="noStrike" kern="1200" cap="none" spc="0" baseline="0" dirty="0">
              <a:solidFill>
                <a:srgbClr val="000000"/>
              </a:solidFill>
              <a:uFillTx/>
              <a:latin typeface="+mn-lt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0" i="0" u="none" strike="noStrike" kern="1200" cap="none" spc="0" baseline="0" dirty="0">
              <a:solidFill>
                <a:srgbClr val="000000"/>
              </a:solidFill>
              <a:uFillTx/>
              <a:latin typeface="+mn-lt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0" i="0" u="none" strike="noStrike" kern="1200" cap="none" spc="0" baseline="0" dirty="0">
                <a:solidFill>
                  <a:srgbClr val="000000"/>
                </a:solidFill>
                <a:uFillTx/>
                <a:latin typeface="+mn-lt"/>
              </a:rPr>
              <a:t>- Автор на книга с кауза „Пътят на промяната“</a:t>
            </a:r>
            <a:r>
              <a:rPr lang="bg-BG" kern="1200" dirty="0">
                <a:solidFill>
                  <a:srgbClr val="000000"/>
                </a:solidFill>
                <a:latin typeface="+mn-lt"/>
              </a:rPr>
              <a:t> </a:t>
            </a:r>
            <a:r>
              <a:rPr lang="bg-BG" b="0" i="0" u="none" strike="noStrike" kern="1200" cap="none" spc="0" baseline="0" dirty="0">
                <a:solidFill>
                  <a:srgbClr val="000000"/>
                </a:solidFill>
                <a:uFillTx/>
                <a:latin typeface="+mn-lt"/>
              </a:rPr>
              <a:t>и на сборник с етюди „Ограда. Етюди от село“, посветени на войната по пътищата и нашите погрешни нагласи спрямо темата „път“;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kern="1200" dirty="0">
              <a:solidFill>
                <a:srgbClr val="000000"/>
              </a:solidFill>
              <a:latin typeface="+mn-lt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0" i="0" u="none" strike="noStrike" kern="1200" cap="none" spc="0" baseline="0" dirty="0">
                <a:solidFill>
                  <a:srgbClr val="000000"/>
                </a:solidFill>
                <a:uFillTx/>
                <a:latin typeface="+mn-lt"/>
              </a:rPr>
              <a:t>- Съставител на образователна игра „Пътят на промяната“ за три възрастови групи (16+ и 10+ години), както и на играта за формат Родител и дете на възраст 6-10г.;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b="0" i="0" u="none" strike="noStrike" kern="1200" cap="none" spc="0" baseline="0" dirty="0">
              <a:solidFill>
                <a:srgbClr val="000000"/>
              </a:solidFill>
              <a:uFillTx/>
              <a:latin typeface="+mn-lt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b="0" i="0" u="none" strike="noStrike" kern="1200" cap="none" spc="0" baseline="0" dirty="0">
                <a:solidFill>
                  <a:srgbClr val="000000"/>
                </a:solidFill>
                <a:uFillTx/>
                <a:latin typeface="+mn-lt"/>
              </a:rPr>
              <a:t>- Родител; гражданин.</a:t>
            </a:r>
          </a:p>
          <a:p>
            <a:pPr marL="3429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Source Code Pro SemiBold"/>
              <a:buChar char="●"/>
            </a:pPr>
            <a:endParaRPr dirty="0">
              <a:solidFill>
                <a:schemeClr val="accent1"/>
              </a:solidFill>
              <a:latin typeface="+mn-lt"/>
              <a:ea typeface="Source Code Pro SemiBold"/>
              <a:cs typeface="Source Code Pro SemiBold"/>
              <a:sym typeface="Source Code Pro Semi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1412F9-FF38-CA50-AF53-307DBA921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7796" y="1193801"/>
            <a:ext cx="3906608" cy="3234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1031421bae_0_0"/>
          <p:cNvSpPr txBox="1">
            <a:spLocks noGrp="1"/>
          </p:cNvSpPr>
          <p:nvPr>
            <p:ph type="title"/>
          </p:nvPr>
        </p:nvSpPr>
        <p:spPr>
          <a:xfrm>
            <a:off x="415649" y="367816"/>
            <a:ext cx="11403817" cy="1551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lang="bg-BG" dirty="0">
                <a:solidFill>
                  <a:srgbClr val="000000"/>
                </a:solidFill>
              </a:rPr>
              <a:t>Пътна безопасност чрез образователна игра – как се роди идеята</a:t>
            </a:r>
            <a:endParaRPr dirty="0"/>
          </a:p>
        </p:txBody>
      </p:sp>
      <p:sp>
        <p:nvSpPr>
          <p:cNvPr id="90" name="Google Shape;90;g31031421bae_0_0"/>
          <p:cNvSpPr txBox="1">
            <a:spLocks noGrp="1"/>
          </p:cNvSpPr>
          <p:nvPr>
            <p:ph type="body" idx="1"/>
          </p:nvPr>
        </p:nvSpPr>
        <p:spPr>
          <a:xfrm>
            <a:off x="728133" y="1227667"/>
            <a:ext cx="10879667" cy="5193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indent="-342900">
              <a:lnSpc>
                <a:spcPct val="100000"/>
              </a:lnSpc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kern="1200" dirty="0">
                <a:solidFill>
                  <a:srgbClr val="C00000"/>
                </a:solidFill>
                <a:latin typeface="+mn-lt"/>
              </a:rPr>
              <a:t>Огледалото на обществото ни, облечено в статистика</a:t>
            </a:r>
            <a:r>
              <a:rPr lang="bg-BG" sz="2000" kern="1200" dirty="0">
                <a:solidFill>
                  <a:srgbClr val="000000"/>
                </a:solidFill>
                <a:latin typeface="+mn-lt"/>
              </a:rPr>
              <a:t> – България на първо място в ЕС по брой жертви на пътя (за 2023г.) или всяка година губим на пътя по цял един клас деца;</a:t>
            </a:r>
          </a:p>
          <a:p>
            <a:pPr marL="342900" indent="-342900">
              <a:lnSpc>
                <a:spcPct val="100000"/>
              </a:lnSpc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kern="1200" dirty="0">
              <a:solidFill>
                <a:srgbClr val="000000"/>
              </a:solidFill>
              <a:latin typeface="+mn-lt"/>
            </a:endParaRPr>
          </a:p>
          <a:p>
            <a:pPr marL="342900" indent="-342900">
              <a:lnSpc>
                <a:spcPct val="100000"/>
              </a:lnSpc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kern="1200" dirty="0">
                <a:solidFill>
                  <a:srgbClr val="000000"/>
                </a:solidFill>
                <a:latin typeface="+mn-lt"/>
              </a:rPr>
              <a:t>Какво можем да променим ние? Най-устойчивата промяната започва </a:t>
            </a:r>
            <a:r>
              <a:rPr lang="bg-BG" sz="2000" kern="1200" dirty="0">
                <a:solidFill>
                  <a:srgbClr val="C00000"/>
                </a:solidFill>
                <a:latin typeface="+mn-lt"/>
              </a:rPr>
              <a:t>в и чрез Образованието </a:t>
            </a:r>
            <a:r>
              <a:rPr lang="bg-BG" sz="2000" kern="1200" dirty="0">
                <a:solidFill>
                  <a:schemeClr val="accent1"/>
                </a:solidFill>
                <a:latin typeface="+mn-lt"/>
              </a:rPr>
              <a:t>(в това число и възпитанието). </a:t>
            </a:r>
          </a:p>
          <a:p>
            <a:pPr marL="342900" indent="-342900">
              <a:lnSpc>
                <a:spcPct val="100000"/>
              </a:lnSpc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kern="1200" dirty="0">
              <a:solidFill>
                <a:srgbClr val="000000"/>
              </a:solidFill>
              <a:latin typeface="+mn-lt"/>
            </a:endParaRPr>
          </a:p>
          <a:p>
            <a:pPr marL="342900" indent="-342900">
              <a:lnSpc>
                <a:spcPct val="100000"/>
              </a:lnSpc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kern="1200" dirty="0">
                <a:solidFill>
                  <a:srgbClr val="000000"/>
                </a:solidFill>
                <a:latin typeface="+mn-lt"/>
              </a:rPr>
              <a:t>Силата на </a:t>
            </a:r>
            <a:r>
              <a:rPr lang="bg-BG" sz="2000" kern="1200" dirty="0">
                <a:solidFill>
                  <a:srgbClr val="C00000"/>
                </a:solidFill>
                <a:latin typeface="+mn-lt"/>
              </a:rPr>
              <a:t>ученето чрез преживяване </a:t>
            </a:r>
            <a:r>
              <a:rPr lang="bg-BG" sz="2000" kern="1200" dirty="0">
                <a:solidFill>
                  <a:srgbClr val="000000"/>
                </a:solidFill>
                <a:latin typeface="+mn-lt"/>
              </a:rPr>
              <a:t>– </a:t>
            </a:r>
            <a:r>
              <a:rPr lang="bg-BG" sz="2000" dirty="0">
                <a:solidFill>
                  <a:srgbClr val="000000"/>
                </a:solidFill>
                <a:latin typeface="+mn-lt"/>
              </a:rPr>
              <a:t>иновативният подход към темата за пътната безопасност и </a:t>
            </a:r>
            <a:r>
              <a:rPr lang="bg-BG" sz="2000" kern="1200" dirty="0">
                <a:solidFill>
                  <a:srgbClr val="000000"/>
                </a:solidFill>
                <a:latin typeface="+mn-lt"/>
              </a:rPr>
              <a:t>раждането на образователната мисловна игра, която прави опит да покаже </a:t>
            </a:r>
            <a:r>
              <a:rPr lang="bg-BG" sz="2000" kern="1200" dirty="0">
                <a:solidFill>
                  <a:srgbClr val="C00000"/>
                </a:solidFill>
                <a:latin typeface="+mn-lt"/>
              </a:rPr>
              <a:t>голямата картина </a:t>
            </a:r>
            <a:r>
              <a:rPr lang="bg-BG" sz="2000" kern="1200" dirty="0">
                <a:solidFill>
                  <a:srgbClr val="000000"/>
                </a:solidFill>
                <a:latin typeface="+mn-lt"/>
              </a:rPr>
              <a:t>на проблема и нашето собствено място в нея</a:t>
            </a:r>
            <a:r>
              <a:rPr lang="bg-BG" sz="2000" dirty="0">
                <a:solidFill>
                  <a:srgbClr val="000000"/>
                </a:solidFill>
                <a:latin typeface="+mn-lt"/>
              </a:rPr>
              <a:t>;</a:t>
            </a:r>
          </a:p>
          <a:p>
            <a:pPr marL="342900" indent="-342900">
              <a:lnSpc>
                <a:spcPct val="100000"/>
              </a:lnSpc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kern="1200" dirty="0">
              <a:solidFill>
                <a:srgbClr val="000000"/>
              </a:solidFill>
              <a:latin typeface="+mn-lt"/>
            </a:endParaRPr>
          </a:p>
          <a:p>
            <a:pPr marL="342900" indent="-342900">
              <a:lnSpc>
                <a:spcPct val="100000"/>
              </a:lnSpc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kern="1200" dirty="0">
                <a:solidFill>
                  <a:srgbClr val="C00000"/>
                </a:solidFill>
                <a:latin typeface="+mn-lt"/>
              </a:rPr>
              <a:t>Овластяване</a:t>
            </a:r>
            <a:r>
              <a:rPr lang="bg-BG" sz="2000" kern="1200" dirty="0">
                <a:solidFill>
                  <a:srgbClr val="000000"/>
                </a:solidFill>
                <a:latin typeface="+mn-lt"/>
              </a:rPr>
              <a:t>, преодоляване на чувството за безсилие и някои погрешни </a:t>
            </a:r>
            <a:r>
              <a:rPr lang="bg-BG" sz="2000" kern="1200" dirty="0">
                <a:solidFill>
                  <a:srgbClr val="C00000"/>
                </a:solidFill>
                <a:latin typeface="+mn-lt"/>
              </a:rPr>
              <a:t>нагласи;</a:t>
            </a:r>
          </a:p>
          <a:p>
            <a:pPr marL="342900" indent="-342900">
              <a:lnSpc>
                <a:spcPct val="100000"/>
              </a:lnSpc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kern="1200" dirty="0">
              <a:solidFill>
                <a:srgbClr val="C00000"/>
              </a:solidFill>
              <a:latin typeface="+mn-lt"/>
            </a:endParaRPr>
          </a:p>
          <a:p>
            <a:pPr marL="342900" indent="-342900">
              <a:lnSpc>
                <a:spcPct val="100000"/>
              </a:lnSpc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bg-BG" sz="2000" kern="1200" dirty="0">
                <a:solidFill>
                  <a:srgbClr val="C00000"/>
                </a:solidFill>
                <a:latin typeface="+mn-lt"/>
              </a:rPr>
              <a:t>За целенасочен, ефективен и ежедневен </a:t>
            </a:r>
            <a:r>
              <a:rPr lang="bg-BG" sz="2000" kern="1200" dirty="0">
                <a:solidFill>
                  <a:schemeClr val="accent1"/>
                </a:solidFill>
                <a:latin typeface="+mn-lt"/>
              </a:rPr>
              <a:t>подход и работа по темата</a:t>
            </a:r>
            <a:r>
              <a:rPr lang="bg-BG" sz="2000" kern="1200" dirty="0">
                <a:solidFill>
                  <a:srgbClr val="000000"/>
                </a:solidFill>
                <a:latin typeface="+mn-lt"/>
              </a:rPr>
              <a:t>.</a:t>
            </a:r>
          </a:p>
          <a:p>
            <a:pPr marL="342900" indent="-342900">
              <a:lnSpc>
                <a:spcPct val="100000"/>
              </a:lnSpc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kern="1200" dirty="0">
              <a:solidFill>
                <a:srgbClr val="000000"/>
              </a:solidFill>
              <a:latin typeface="+mn-lt"/>
            </a:endParaRPr>
          </a:p>
          <a:p>
            <a:pPr marL="285750" lvl="0" indent="-285750">
              <a:lnSpc>
                <a:spcPct val="100000"/>
              </a:lnSpc>
              <a:buSzPct val="100000"/>
              <a:buFont typeface="Wingdings" pitchFamily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sz="2000" kern="1200" dirty="0">
              <a:solidFill>
                <a:schemeClr val="accent1"/>
              </a:solidFill>
              <a:latin typeface="+mn-lt"/>
            </a:endParaRPr>
          </a:p>
          <a:p>
            <a:pPr marL="342900" lvl="0" indent="-251458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40"/>
              <a:buNone/>
            </a:pPr>
            <a:endParaRPr sz="2000" dirty="0">
              <a:solidFill>
                <a:schemeClr val="accent1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</p:txBody>
      </p:sp>
      <p:sp>
        <p:nvSpPr>
          <p:cNvPr id="91" name="Google Shape;91;g31031421bae_0_0"/>
          <p:cNvSpPr txBox="1">
            <a:spLocks noGrp="1"/>
          </p:cNvSpPr>
          <p:nvPr>
            <p:ph type="body" idx="2"/>
          </p:nvPr>
        </p:nvSpPr>
        <p:spPr>
          <a:xfrm>
            <a:off x="11108266" y="1964266"/>
            <a:ext cx="788933" cy="4501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 sz="24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5000"/>
              </a:lnSpc>
              <a:spcBef>
                <a:spcPts val="1600"/>
              </a:spcBef>
              <a:spcAft>
                <a:spcPts val="1600"/>
              </a:spcAft>
              <a:buSzPts val="1900"/>
              <a:buNone/>
            </a:pPr>
            <a:r>
              <a:rPr lang="bg-BG" sz="6000" b="1" dirty="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6000" b="1" dirty="0">
              <a:solidFill>
                <a:schemeClr val="accent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40BEA-2441-60D0-E014-C2F40FDF4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07C29-5CDC-9633-B2FB-EF0CF22CE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dirty="0"/>
              <a:t>Образователната игра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DF6943-2893-3FEA-8947-69F9D319CE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sz="2000" dirty="0">
                <a:solidFill>
                  <a:schemeClr val="accent1"/>
                </a:solidFill>
                <a:latin typeface="+mn-lt"/>
              </a:rPr>
              <a:t>До момента за </a:t>
            </a:r>
            <a:r>
              <a:rPr lang="bg-BG" sz="2000" dirty="0">
                <a:solidFill>
                  <a:srgbClr val="C00000"/>
                </a:solidFill>
                <a:latin typeface="+mn-lt"/>
              </a:rPr>
              <a:t>три</a:t>
            </a:r>
            <a:r>
              <a:rPr lang="bg-BG" sz="2000" dirty="0">
                <a:solidFill>
                  <a:schemeClr val="accent1"/>
                </a:solidFill>
                <a:latin typeface="+mn-lt"/>
              </a:rPr>
              <a:t> възрастови групи: 15+г.; 10+г. и 6-10г.</a:t>
            </a:r>
          </a:p>
          <a:p>
            <a:endParaRPr lang="bg-BG" sz="2000" dirty="0">
              <a:solidFill>
                <a:schemeClr val="accent1"/>
              </a:solidFill>
              <a:latin typeface="+mn-lt"/>
            </a:endParaRPr>
          </a:p>
          <a:p>
            <a:r>
              <a:rPr lang="bg-BG" sz="2000" dirty="0">
                <a:solidFill>
                  <a:schemeClr val="accent1"/>
                </a:solidFill>
                <a:latin typeface="+mn-lt"/>
              </a:rPr>
              <a:t>Вариант на </a:t>
            </a:r>
            <a:r>
              <a:rPr lang="bg-BG" sz="2000" dirty="0">
                <a:solidFill>
                  <a:srgbClr val="C00000"/>
                </a:solidFill>
                <a:latin typeface="+mn-lt"/>
              </a:rPr>
              <a:t>английски</a:t>
            </a:r>
            <a:r>
              <a:rPr lang="bg-BG" sz="2000" dirty="0">
                <a:solidFill>
                  <a:schemeClr val="accent1"/>
                </a:solidFill>
                <a:latin typeface="+mn-lt"/>
              </a:rPr>
              <a:t> език (за 16+г.)</a:t>
            </a:r>
          </a:p>
          <a:p>
            <a:endParaRPr lang="bg-BG" sz="2000" dirty="0">
              <a:solidFill>
                <a:schemeClr val="accent1"/>
              </a:solidFill>
              <a:latin typeface="+mn-lt"/>
            </a:endParaRPr>
          </a:p>
          <a:p>
            <a:r>
              <a:rPr lang="bg-BG" sz="2000" dirty="0">
                <a:solidFill>
                  <a:schemeClr val="accent1"/>
                </a:solidFill>
                <a:latin typeface="+mn-lt"/>
              </a:rPr>
              <a:t>В момента се прави нова разработка на варианта за </a:t>
            </a:r>
            <a:r>
              <a:rPr lang="bg-BG" sz="2000" dirty="0">
                <a:solidFill>
                  <a:srgbClr val="C00000"/>
                </a:solidFill>
                <a:latin typeface="+mn-lt"/>
              </a:rPr>
              <a:t>15+г.</a:t>
            </a:r>
          </a:p>
          <a:p>
            <a:endParaRPr lang="bg-BG" sz="2000" dirty="0">
              <a:solidFill>
                <a:schemeClr val="accent1"/>
              </a:solidFill>
              <a:latin typeface="+mn-lt"/>
            </a:endParaRPr>
          </a:p>
          <a:p>
            <a:r>
              <a:rPr lang="bg-BG" sz="2000" dirty="0">
                <a:solidFill>
                  <a:schemeClr val="accent1"/>
                </a:solidFill>
                <a:latin typeface="+mn-lt"/>
              </a:rPr>
              <a:t>Предстои разработване на играта за деца в </a:t>
            </a:r>
            <a:r>
              <a:rPr lang="bg-BG" sz="2000" dirty="0">
                <a:solidFill>
                  <a:srgbClr val="C00000"/>
                </a:solidFill>
                <a:latin typeface="+mn-lt"/>
              </a:rPr>
              <a:t>детска градина</a:t>
            </a:r>
            <a:r>
              <a:rPr lang="bg-BG" sz="2000" dirty="0">
                <a:solidFill>
                  <a:schemeClr val="accent1"/>
                </a:solidFill>
                <a:latin typeface="+mn-lt"/>
              </a:rPr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43C32E-E53C-7061-3577-6F61BE821D8F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7ED9B9-4787-F52E-EAD2-CB724A9BC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5532" y="1638233"/>
            <a:ext cx="4072467" cy="4072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8532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D2EEEA9-5CF3-490A-9C4D-4F3ABCA27364}"/>
              </a:ext>
            </a:extLst>
          </p:cNvPr>
          <p:cNvSpPr/>
          <p:nvPr/>
        </p:nvSpPr>
        <p:spPr>
          <a:xfrm>
            <a:off x="6172200" y="2335885"/>
            <a:ext cx="2425148" cy="268337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56BF62-73AC-45B4-AB24-40AAD21CA13E}"/>
              </a:ext>
            </a:extLst>
          </p:cNvPr>
          <p:cNvSpPr/>
          <p:nvPr/>
        </p:nvSpPr>
        <p:spPr>
          <a:xfrm>
            <a:off x="2906271" y="2335886"/>
            <a:ext cx="2840934" cy="4152678"/>
          </a:xfrm>
          <a:prstGeom prst="rect">
            <a:avLst/>
          </a:prstGeom>
          <a:solidFill>
            <a:srgbClr val="FF99FF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6EC45F-A16B-4C62-B022-1622BA27A879}"/>
              </a:ext>
            </a:extLst>
          </p:cNvPr>
          <p:cNvSpPr/>
          <p:nvPr/>
        </p:nvSpPr>
        <p:spPr>
          <a:xfrm>
            <a:off x="392728" y="2335884"/>
            <a:ext cx="2133401" cy="3190271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/>
          </a:p>
        </p:txBody>
      </p:sp>
      <p:sp>
        <p:nvSpPr>
          <p:cNvPr id="120" name="Google Shape;120;p8"/>
          <p:cNvSpPr txBox="1">
            <a:spLocks noGrp="1"/>
          </p:cNvSpPr>
          <p:nvPr>
            <p:ph type="title"/>
          </p:nvPr>
        </p:nvSpPr>
        <p:spPr>
          <a:xfrm>
            <a:off x="0" y="369436"/>
            <a:ext cx="12095922" cy="6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Font typeface="Trebuchet MS"/>
              <a:buNone/>
            </a:pPr>
            <a:r>
              <a:rPr lang="bg-BG" dirty="0"/>
              <a:t>Концепция на картите в играта (дизайн и съдържание)</a:t>
            </a:r>
            <a:endParaRPr dirty="0"/>
          </a:p>
        </p:txBody>
      </p:sp>
      <p:sp>
        <p:nvSpPr>
          <p:cNvPr id="121" name="Google Shape;121;p8"/>
          <p:cNvSpPr txBox="1">
            <a:spLocks noGrp="1"/>
          </p:cNvSpPr>
          <p:nvPr>
            <p:ph type="body" idx="1"/>
          </p:nvPr>
        </p:nvSpPr>
        <p:spPr>
          <a:xfrm>
            <a:off x="0" y="1230926"/>
            <a:ext cx="12192000" cy="508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Образователна игра с четири вида карти, които представляват различни фокуси към пътната реалност</a:t>
            </a:r>
            <a:endParaRPr dirty="0">
              <a:solidFill>
                <a:schemeClr val="accent1"/>
              </a:solidFill>
              <a:latin typeface="Arial Narrow" panose="020B0606020202030204" pitchFamily="34" charset="0"/>
              <a:ea typeface="Source Code Pro SemiBold"/>
              <a:cs typeface="Source Code Pro SemiBold"/>
              <a:sym typeface="Source Code Pro SemiBold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484B32-A483-4153-8015-4BC5A2F2B784}"/>
              </a:ext>
            </a:extLst>
          </p:cNvPr>
          <p:cNvSpPr/>
          <p:nvPr/>
        </p:nvSpPr>
        <p:spPr>
          <a:xfrm>
            <a:off x="257093" y="2643663"/>
            <a:ext cx="22690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  <a:buClr>
                <a:schemeClr val="accent1"/>
              </a:buClr>
              <a:buSzPts val="1440"/>
            </a:pP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Карти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,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задаващи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някакви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теми: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Проблеми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, Решения и др.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78B0DB-9172-49A3-A9F2-723C5BD5DE6D}"/>
              </a:ext>
            </a:extLst>
          </p:cNvPr>
          <p:cNvSpPr/>
          <p:nvPr/>
        </p:nvSpPr>
        <p:spPr>
          <a:xfrm>
            <a:off x="6220239" y="2743516"/>
            <a:ext cx="2329070" cy="2375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  <a:buClr>
                <a:schemeClr val="accent1"/>
              </a:buClr>
              <a:buSzPts val="1440"/>
            </a:pP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Карти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,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задаващи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теми, с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текстова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част от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другата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страна: Превенция,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Корупция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, Чувство за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безнаказаност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и др.</a:t>
            </a:r>
          </a:p>
          <a:p>
            <a:pPr lvl="0" algn="ctr">
              <a:spcBef>
                <a:spcPts val="1000"/>
              </a:spcBef>
              <a:buClr>
                <a:schemeClr val="accent1"/>
              </a:buClr>
              <a:buSzPts val="1440"/>
            </a:pPr>
            <a:endParaRPr lang="ru-RU" sz="2000" dirty="0">
              <a:solidFill>
                <a:schemeClr val="accent1"/>
              </a:solidFill>
              <a:latin typeface="Arial Narrow" panose="020B0606020202030204" pitchFamily="34" charset="0"/>
              <a:ea typeface="Source Code Pro SemiBold"/>
              <a:cs typeface="Source Code Pro SemiBold"/>
              <a:sym typeface="Source Code Pro SemiBold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2D4A4-55D7-43A9-BD39-AADE9F84F4AB}"/>
              </a:ext>
            </a:extLst>
          </p:cNvPr>
          <p:cNvSpPr/>
          <p:nvPr/>
        </p:nvSpPr>
        <p:spPr>
          <a:xfrm>
            <a:off x="2858232" y="2743516"/>
            <a:ext cx="2840934" cy="3606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  <a:buClr>
                <a:schemeClr val="accent1"/>
              </a:buClr>
              <a:buSzPts val="1440"/>
            </a:pP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Карти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,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задаващи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теми, с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текстова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част и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визуализирано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изображение: </a:t>
            </a:r>
          </a:p>
          <a:p>
            <a:pPr lvl="0" algn="ctr">
              <a:spcBef>
                <a:spcPts val="1000"/>
              </a:spcBef>
              <a:buClr>
                <a:schemeClr val="accent1"/>
              </a:buClr>
              <a:buSzPts val="1440"/>
            </a:pP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Неработеща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съдебна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система,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Пътна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инфраструктура, Стари и Нови коли,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Неопитност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,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Висока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скорост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,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Алкохол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, Дрога,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Разсеяно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шофиране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, Умора и др.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46A602-3B41-4783-862E-C9F21DC6AF8D}"/>
              </a:ext>
            </a:extLst>
          </p:cNvPr>
          <p:cNvSpPr/>
          <p:nvPr/>
        </p:nvSpPr>
        <p:spPr>
          <a:xfrm>
            <a:off x="8945217" y="2332544"/>
            <a:ext cx="2989690" cy="4606389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spcBef>
                <a:spcPts val="1000"/>
              </a:spcBef>
              <a:buClr>
                <a:schemeClr val="accent1"/>
              </a:buClr>
              <a:buSzPts val="1440"/>
            </a:pPr>
            <a:endParaRPr lang="ru-RU" sz="2000" dirty="0">
              <a:solidFill>
                <a:schemeClr val="accent1"/>
              </a:solidFill>
              <a:latin typeface="Arial Narrow" panose="020B0606020202030204" pitchFamily="34" charset="0"/>
              <a:ea typeface="Source Code Pro SemiBold"/>
              <a:cs typeface="Source Code Pro SemiBold"/>
              <a:sym typeface="Source Code Pro SemiBold"/>
            </a:endParaRPr>
          </a:p>
          <a:p>
            <a:pPr lvl="0" algn="ctr">
              <a:spcBef>
                <a:spcPts val="1000"/>
              </a:spcBef>
              <a:buClr>
                <a:schemeClr val="accent1"/>
              </a:buClr>
              <a:buSzPts val="1440"/>
            </a:pP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Карти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с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гражданска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насоченост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: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Премълчаване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, Безразличие,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Силата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на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личния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пример, Превенция, Чувство за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вечност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, Чувство за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безсилие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, В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търсене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на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вината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и др.</a:t>
            </a:r>
          </a:p>
          <a:p>
            <a:pPr lvl="0" algn="ctr">
              <a:spcBef>
                <a:spcPts val="1000"/>
              </a:spcBef>
              <a:buClr>
                <a:schemeClr val="accent1"/>
              </a:buClr>
              <a:buSzPts val="1440"/>
            </a:pP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Основтата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цел е да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стигнем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до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тези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карти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и до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картата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с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огледалото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: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Къде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съм</a:t>
            </a:r>
            <a:r>
              <a:rPr lang="ru-RU" sz="2000" dirty="0">
                <a:solidFill>
                  <a:schemeClr val="accent1"/>
                </a:solidFill>
                <a:latin typeface="Arial Narrow" panose="020B0606020202030204" pitchFamily="34" charset="0"/>
                <a:ea typeface="Source Code Pro SemiBold"/>
                <a:cs typeface="Source Code Pro SemiBold"/>
                <a:sym typeface="Source Code Pro SemiBold"/>
              </a:rPr>
              <a:t> аз?</a:t>
            </a:r>
          </a:p>
          <a:p>
            <a:pPr lvl="0" algn="ctr">
              <a:spcBef>
                <a:spcPts val="1000"/>
              </a:spcBef>
              <a:buClr>
                <a:schemeClr val="accent1"/>
              </a:buClr>
              <a:buSzPts val="1440"/>
            </a:pPr>
            <a:endParaRPr lang="ru-RU" sz="2000" dirty="0">
              <a:solidFill>
                <a:schemeClr val="accent1"/>
              </a:solidFill>
              <a:latin typeface="Arial Narrow" panose="020B0606020202030204" pitchFamily="34" charset="0"/>
              <a:ea typeface="Source Code Pro SemiBold"/>
              <a:cs typeface="Source Code Pro SemiBold"/>
              <a:sym typeface="Source Code Pro SemiBold"/>
            </a:endParaRPr>
          </a:p>
          <a:p>
            <a:pPr lvl="0" algn="ctr">
              <a:spcBef>
                <a:spcPts val="1000"/>
              </a:spcBef>
              <a:buClr>
                <a:schemeClr val="accent1"/>
              </a:buClr>
              <a:buSzPts val="1440"/>
            </a:pPr>
            <a:endParaRPr lang="ru-RU" sz="2000" dirty="0">
              <a:latin typeface="Arial Narrow" panose="020B0606020202030204" pitchFamily="34" charset="0"/>
              <a:ea typeface="Source Code Pro SemiBold"/>
              <a:cs typeface="Source Code Pro SemiBold"/>
              <a:sym typeface="Source Code Pro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E3007-EEEB-E13A-4D28-34A8FB4DF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dirty="0"/>
              <a:t>Още за образователната игра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DAF296-FF1A-C7FC-2171-DD58E5CC9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g-BG" sz="2000" dirty="0">
                <a:solidFill>
                  <a:schemeClr val="accent1"/>
                </a:solidFill>
                <a:latin typeface="+mn-lt"/>
              </a:rPr>
              <a:t>Карти, които представляват различни аспекти на пътната реалност;</a:t>
            </a:r>
          </a:p>
          <a:p>
            <a:endParaRPr lang="bg-BG" sz="2000" dirty="0">
              <a:solidFill>
                <a:schemeClr val="accent1"/>
              </a:solidFill>
              <a:latin typeface="+mn-lt"/>
            </a:endParaRPr>
          </a:p>
          <a:p>
            <a:r>
              <a:rPr lang="bg-BG" sz="2000" dirty="0">
                <a:solidFill>
                  <a:schemeClr val="accent1"/>
                </a:solidFill>
                <a:latin typeface="+mn-lt"/>
              </a:rPr>
              <a:t>Трябва да се подредят в </a:t>
            </a:r>
            <a:r>
              <a:rPr lang="bg-BG" sz="2000" dirty="0">
                <a:solidFill>
                  <a:srgbClr val="C00000"/>
                </a:solidFill>
                <a:latin typeface="+mn-lt"/>
              </a:rPr>
              <a:t>причинно-следствени</a:t>
            </a:r>
            <a:r>
              <a:rPr lang="bg-BG" sz="2000" dirty="0">
                <a:solidFill>
                  <a:schemeClr val="accent1"/>
                </a:solidFill>
                <a:latin typeface="+mn-lt"/>
              </a:rPr>
              <a:t> връзки;</a:t>
            </a:r>
          </a:p>
          <a:p>
            <a:endParaRPr lang="bg-BG" sz="2000" dirty="0">
              <a:solidFill>
                <a:schemeClr val="accent1"/>
              </a:solidFill>
              <a:latin typeface="+mn-lt"/>
            </a:endParaRPr>
          </a:p>
          <a:p>
            <a:r>
              <a:rPr lang="bg-BG" sz="2000" dirty="0">
                <a:solidFill>
                  <a:schemeClr val="accent1"/>
                </a:solidFill>
                <a:latin typeface="+mn-lt"/>
              </a:rPr>
              <a:t>По време на подреждането се поражда </a:t>
            </a:r>
            <a:r>
              <a:rPr lang="bg-BG" sz="2000" dirty="0">
                <a:solidFill>
                  <a:srgbClr val="C00000"/>
                </a:solidFill>
                <a:latin typeface="+mn-lt"/>
              </a:rPr>
              <a:t>дискусия</a:t>
            </a:r>
            <a:r>
              <a:rPr lang="bg-BG" sz="2000" dirty="0">
                <a:solidFill>
                  <a:schemeClr val="accent1"/>
                </a:solidFill>
                <a:latin typeface="+mn-lt"/>
              </a:rPr>
              <a:t> между участниците;</a:t>
            </a:r>
          </a:p>
          <a:p>
            <a:endParaRPr lang="bg-BG" sz="2000" dirty="0">
              <a:solidFill>
                <a:schemeClr val="accent1"/>
              </a:solidFill>
              <a:latin typeface="+mn-lt"/>
            </a:endParaRPr>
          </a:p>
          <a:p>
            <a:r>
              <a:rPr lang="bg-BG" sz="2000" dirty="0">
                <a:solidFill>
                  <a:schemeClr val="accent1"/>
                </a:solidFill>
                <a:latin typeface="+mn-lt"/>
              </a:rPr>
              <a:t>Дискусията прави възможно реализирането на </a:t>
            </a:r>
            <a:r>
              <a:rPr lang="bg-BG" sz="2000" dirty="0">
                <a:solidFill>
                  <a:srgbClr val="C00000"/>
                </a:solidFill>
                <a:latin typeface="+mn-lt"/>
              </a:rPr>
              <a:t>преживяване</a:t>
            </a:r>
            <a:r>
              <a:rPr lang="bg-BG" sz="2000" dirty="0">
                <a:solidFill>
                  <a:schemeClr val="accent1"/>
                </a:solidFill>
                <a:latin typeface="+mn-lt"/>
              </a:rPr>
              <a:t> в педагогически контекст;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DFF5E-722C-DBC7-73F3-2B9C9AC04C29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bg-BG" sz="2200" dirty="0">
                <a:solidFill>
                  <a:schemeClr val="accent1"/>
                </a:solidFill>
                <a:latin typeface="+mn-lt"/>
              </a:rPr>
              <a:t>По този начин участниците стъпват на своя </a:t>
            </a:r>
            <a:r>
              <a:rPr lang="bg-BG" sz="2200" dirty="0">
                <a:solidFill>
                  <a:srgbClr val="C00000"/>
                </a:solidFill>
                <a:latin typeface="+mn-lt"/>
              </a:rPr>
              <a:t>собствен опит </a:t>
            </a:r>
            <a:r>
              <a:rPr lang="bg-BG" sz="2200" dirty="0">
                <a:solidFill>
                  <a:schemeClr val="accent1"/>
                </a:solidFill>
                <a:latin typeface="+mn-lt"/>
              </a:rPr>
              <a:t>и преживявания;</a:t>
            </a:r>
          </a:p>
          <a:p>
            <a:endParaRPr lang="bg-BG" sz="2200" dirty="0">
              <a:solidFill>
                <a:schemeClr val="accent1"/>
              </a:solidFill>
              <a:latin typeface="+mn-lt"/>
            </a:endParaRPr>
          </a:p>
          <a:p>
            <a:r>
              <a:rPr lang="bg-BG" sz="2200" dirty="0">
                <a:solidFill>
                  <a:schemeClr val="accent1"/>
                </a:solidFill>
                <a:latin typeface="+mn-lt"/>
              </a:rPr>
              <a:t>Замислят се върху своето място в </a:t>
            </a:r>
            <a:r>
              <a:rPr lang="bg-BG" sz="2200" dirty="0">
                <a:solidFill>
                  <a:srgbClr val="C00000"/>
                </a:solidFill>
                <a:latin typeface="+mn-lt"/>
              </a:rPr>
              <a:t>голямата картина </a:t>
            </a:r>
            <a:r>
              <a:rPr lang="bg-BG" sz="2200" dirty="0">
                <a:solidFill>
                  <a:schemeClr val="accent1"/>
                </a:solidFill>
                <a:latin typeface="+mn-lt"/>
              </a:rPr>
              <a:t>на пътя и темата става лична;</a:t>
            </a:r>
          </a:p>
          <a:p>
            <a:endParaRPr lang="bg-BG" sz="2200" dirty="0">
              <a:solidFill>
                <a:schemeClr val="accent1"/>
              </a:solidFill>
              <a:latin typeface="+mn-lt"/>
            </a:endParaRPr>
          </a:p>
          <a:p>
            <a:r>
              <a:rPr lang="bg-BG" sz="2200" dirty="0">
                <a:solidFill>
                  <a:schemeClr val="accent1"/>
                </a:solidFill>
                <a:latin typeface="+mn-lt"/>
              </a:rPr>
              <a:t>Поставяйки си въпроса къде са те самите и какво биха могли да направят те самите;</a:t>
            </a:r>
          </a:p>
          <a:p>
            <a:endParaRPr lang="bg-BG" sz="2200" dirty="0">
              <a:solidFill>
                <a:schemeClr val="accent1"/>
              </a:solidFill>
              <a:latin typeface="+mn-lt"/>
            </a:endParaRPr>
          </a:p>
          <a:p>
            <a:r>
              <a:rPr lang="bg-BG" sz="2200" dirty="0">
                <a:solidFill>
                  <a:schemeClr val="accent1"/>
                </a:solidFill>
                <a:latin typeface="+mn-lt"/>
              </a:rPr>
              <a:t>По този начин става възможна </a:t>
            </a:r>
            <a:r>
              <a:rPr lang="bg-BG" sz="2200" dirty="0">
                <a:solidFill>
                  <a:srgbClr val="C00000"/>
                </a:solidFill>
                <a:latin typeface="+mn-lt"/>
              </a:rPr>
              <a:t>промяната в нагласите </a:t>
            </a:r>
            <a:r>
              <a:rPr lang="bg-BG" sz="2200" dirty="0">
                <a:solidFill>
                  <a:schemeClr val="accent1"/>
                </a:solidFill>
                <a:latin typeface="+mn-lt"/>
              </a:rPr>
              <a:t>и поведенческата промяна</a:t>
            </a:r>
            <a:r>
              <a:rPr lang="bg-BG" dirty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6838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"/>
          <p:cNvSpPr txBox="1">
            <a:spLocks noGrp="1"/>
          </p:cNvSpPr>
          <p:nvPr>
            <p:ph type="title"/>
          </p:nvPr>
        </p:nvSpPr>
        <p:spPr>
          <a:xfrm>
            <a:off x="0" y="609603"/>
            <a:ext cx="12192000" cy="1320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lang="bg-BG" dirty="0"/>
              <a:t>Как се случва </a:t>
            </a:r>
            <a:r>
              <a:rPr lang="bg-BG" dirty="0">
                <a:solidFill>
                  <a:srgbClr val="C00000"/>
                </a:solidFill>
              </a:rPr>
              <a:t>ученето</a:t>
            </a:r>
            <a:r>
              <a:rPr lang="bg-BG" dirty="0"/>
              <a:t>?</a:t>
            </a:r>
            <a:endParaRPr dirty="0"/>
          </a:p>
        </p:txBody>
      </p:sp>
      <p:sp>
        <p:nvSpPr>
          <p:cNvPr id="148" name="Google Shape;148;p11"/>
          <p:cNvSpPr txBox="1">
            <a:spLocks noGrp="1"/>
          </p:cNvSpPr>
          <p:nvPr>
            <p:ph type="body" idx="1"/>
          </p:nvPr>
        </p:nvSpPr>
        <p:spPr>
          <a:xfrm>
            <a:off x="359100" y="2269208"/>
            <a:ext cx="11832900" cy="40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332"/>
              <a:buNone/>
            </a:pPr>
            <a:endParaRPr sz="2820" b="1" dirty="0">
              <a:solidFill>
                <a:schemeClr val="accent1"/>
              </a:solidFill>
            </a:endParaRPr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776"/>
              <a:buNone/>
            </a:pPr>
            <a:r>
              <a:rPr lang="bg-BG" sz="2800" dirty="0">
                <a:solidFill>
                  <a:schemeClr val="accent1"/>
                </a:solidFill>
                <a:latin typeface="Arial Narrow" panose="020B0606020202030204" pitchFamily="34" charset="0"/>
              </a:rPr>
              <a:t>ИГРА </a:t>
            </a:r>
            <a:r>
              <a:rPr lang="bg-BG" sz="2800" i="0" dirty="0">
                <a:solidFill>
                  <a:schemeClr val="accent1"/>
                </a:solidFill>
                <a:latin typeface="Arial Narrow" panose="020B0606020202030204" pitchFamily="34" charset="0"/>
              </a:rPr>
              <a:t>→  „ПЕДАГОГИЧЕСКО“ </a:t>
            </a:r>
            <a:r>
              <a:rPr lang="bg-BG" sz="2800" dirty="0">
                <a:solidFill>
                  <a:schemeClr val="accent1"/>
                </a:solidFill>
                <a:latin typeface="Arial Narrow" panose="020B0606020202030204" pitchFamily="34" charset="0"/>
              </a:rPr>
              <a:t>ПРЕЖИВЯВАНЕ </a:t>
            </a:r>
            <a:r>
              <a:rPr lang="bg-BG" sz="2800" i="0" dirty="0">
                <a:solidFill>
                  <a:schemeClr val="accent1"/>
                </a:solidFill>
                <a:latin typeface="Arial Narrow" panose="020B0606020202030204" pitchFamily="34" charset="0"/>
              </a:rPr>
              <a:t>→  </a:t>
            </a:r>
            <a:r>
              <a:rPr lang="bg-BG" sz="2800" dirty="0">
                <a:solidFill>
                  <a:schemeClr val="accent1"/>
                </a:solidFill>
                <a:latin typeface="Arial Narrow" panose="020B0606020202030204" pitchFamily="34" charset="0"/>
              </a:rPr>
              <a:t>ЗАМИСЛЯНЕ  (КЪДЕ СЪМ АЗ?)</a:t>
            </a:r>
            <a:endParaRPr sz="2800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776"/>
              <a:buNone/>
            </a:pPr>
            <a:endParaRPr sz="2800" i="0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776"/>
              <a:buNone/>
            </a:pPr>
            <a:r>
              <a:rPr lang="bg-BG" sz="2800" i="0" dirty="0">
                <a:solidFill>
                  <a:schemeClr val="accent1"/>
                </a:solidFill>
                <a:latin typeface="Arial Narrow" panose="020B0606020202030204" pitchFamily="34" charset="0"/>
              </a:rPr>
              <a:t>→  </a:t>
            </a:r>
            <a:r>
              <a:rPr lang="bg-BG" sz="2800" dirty="0">
                <a:solidFill>
                  <a:schemeClr val="accent1"/>
                </a:solidFill>
                <a:latin typeface="Arial Narrow" panose="020B0606020202030204" pitchFamily="34" charset="0"/>
              </a:rPr>
              <a:t>ОСЪЗНАВАНЕ </a:t>
            </a:r>
            <a:r>
              <a:rPr lang="bg-BG" sz="2800" i="0" dirty="0">
                <a:solidFill>
                  <a:schemeClr val="accent1"/>
                </a:solidFill>
                <a:latin typeface="Arial Narrow" panose="020B0606020202030204" pitchFamily="34" charset="0"/>
              </a:rPr>
              <a:t>→  </a:t>
            </a:r>
            <a:r>
              <a:rPr lang="bg-BG" sz="2800" dirty="0">
                <a:solidFill>
                  <a:schemeClr val="accent1"/>
                </a:solidFill>
                <a:latin typeface="Arial Narrow" panose="020B0606020202030204" pitchFamily="34" charset="0"/>
              </a:rPr>
              <a:t>ЖЕЛАНИЕ ЗА ПРОМЯНА </a:t>
            </a:r>
            <a:r>
              <a:rPr lang="bg-BG" sz="2800" i="0" dirty="0">
                <a:solidFill>
                  <a:schemeClr val="accent1"/>
                </a:solidFill>
                <a:latin typeface="Arial Narrow" panose="020B0606020202030204" pitchFamily="34" charset="0"/>
              </a:rPr>
              <a:t>→  </a:t>
            </a:r>
            <a:endParaRPr sz="2800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776"/>
              <a:buNone/>
            </a:pPr>
            <a:endParaRPr sz="2800" dirty="0">
              <a:solidFill>
                <a:schemeClr val="accent1"/>
              </a:solidFill>
              <a:latin typeface="Arial Narrow" panose="020B0606020202030204" pitchFamily="34" charset="0"/>
            </a:endParaRPr>
          </a:p>
          <a:p>
            <a:pPr marL="0" lvl="0" indent="0" algn="ctr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776"/>
              <a:buNone/>
            </a:pPr>
            <a:r>
              <a:rPr lang="bg-BG" sz="2800" dirty="0">
                <a:solidFill>
                  <a:schemeClr val="accent1"/>
                </a:solidFill>
                <a:latin typeface="Arial Narrow" panose="020B0606020202030204" pitchFamily="34" charset="0"/>
              </a:rPr>
              <a:t>ПОВЕДЕНЧЕСКА ПРОМЯНА И ВЪЗДЕЙСТВИЕ ВЪРХУ ОКОЛНИТЕ</a:t>
            </a:r>
            <a:endParaRPr sz="2800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fda048898f_0_0"/>
          <p:cNvSpPr txBox="1">
            <a:spLocks noGrp="1"/>
          </p:cNvSpPr>
          <p:nvPr>
            <p:ph type="title"/>
          </p:nvPr>
        </p:nvSpPr>
        <p:spPr>
          <a:xfrm>
            <a:off x="6434667" y="59267"/>
            <a:ext cx="5757332" cy="1256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bg-BG" dirty="0"/>
              <a:t>Обучения за учители</a:t>
            </a:r>
            <a:endParaRPr dirty="0"/>
          </a:p>
        </p:txBody>
      </p:sp>
      <p:sp>
        <p:nvSpPr>
          <p:cNvPr id="145" name="Google Shape;145;g2fda048898f_0_0"/>
          <p:cNvSpPr txBox="1">
            <a:spLocks noGrp="1"/>
          </p:cNvSpPr>
          <p:nvPr>
            <p:ph type="body" idx="1"/>
          </p:nvPr>
        </p:nvSpPr>
        <p:spPr>
          <a:xfrm>
            <a:off x="160867" y="584200"/>
            <a:ext cx="11201400" cy="605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ru-RU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r>
              <a:rPr lang="ru-RU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Обучение </a:t>
            </a:r>
            <a:r>
              <a:rPr lang="ru-RU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„</a:t>
            </a:r>
            <a:r>
              <a:rPr lang="ru-RU" dirty="0" err="1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Пътят</a:t>
            </a:r>
            <a:r>
              <a:rPr lang="ru-RU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 на </a:t>
            </a:r>
            <a:r>
              <a:rPr lang="ru-RU" dirty="0" err="1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промяната</a:t>
            </a:r>
            <a:r>
              <a:rPr lang="ru-RU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 - </a:t>
            </a:r>
            <a:r>
              <a:rPr lang="ru-RU" dirty="0" err="1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емоционална</a:t>
            </a:r>
            <a:r>
              <a:rPr lang="ru-RU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интелигентност</a:t>
            </a:r>
            <a:r>
              <a:rPr lang="ru-RU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 и </a:t>
            </a:r>
            <a:r>
              <a:rPr lang="ru-RU" dirty="0" err="1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пътна</a:t>
            </a:r>
            <a:r>
              <a:rPr lang="ru-RU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безопасност</a:t>
            </a:r>
            <a:r>
              <a:rPr lang="ru-RU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“</a:t>
            </a: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;</a:t>
            </a:r>
            <a:endParaRPr lang="ru-RU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r>
              <a:rPr lang="ru-RU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С </a:t>
            </a:r>
            <a:r>
              <a:rPr lang="ru-RU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един кредит </a:t>
            </a:r>
            <a:r>
              <a:rPr lang="ru-RU" dirty="0" err="1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към</a:t>
            </a:r>
            <a:r>
              <a:rPr lang="ru-RU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ru-RU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Института за </a:t>
            </a:r>
            <a:r>
              <a:rPr lang="ru-RU" dirty="0" err="1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прогресивно</a:t>
            </a:r>
            <a:r>
              <a:rPr lang="ru-RU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 образование, </a:t>
            </a:r>
            <a:r>
              <a:rPr lang="ru-RU" dirty="0" err="1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регистрирано</a:t>
            </a:r>
            <a:r>
              <a:rPr lang="ru-RU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 в МОН под номер </a:t>
            </a:r>
            <a:r>
              <a:rPr lang="bg-BG" dirty="0">
                <a:solidFill>
                  <a:schemeClr val="accent1"/>
                </a:solidFill>
                <a:latin typeface="+mn-lt"/>
              </a:rPr>
              <a:t>УИН 90930096</a:t>
            </a:r>
            <a:r>
              <a:rPr lang="ru-RU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;</a:t>
            </a: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r>
              <a:rPr lang="ru-RU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Форма на обучение</a:t>
            </a:r>
            <a:r>
              <a:rPr lang="ru-RU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: </a:t>
            </a: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Ч</a:t>
            </a:r>
            <a:r>
              <a:rPr lang="ru-RU" dirty="0" err="1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астично</a:t>
            </a:r>
            <a:r>
              <a:rPr lang="ru-RU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ru-RU" dirty="0" err="1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присъствена</a:t>
            </a:r>
            <a:r>
              <a:rPr lang="ru-RU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;</a:t>
            </a: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r>
              <a:rPr lang="ru-RU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Теми</a:t>
            </a:r>
            <a:r>
              <a:rPr lang="ru-RU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:</a:t>
            </a: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ru-RU" sz="2000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Тема 1 - 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Въведение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 - 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пътна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безопасност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 и 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съвременно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 образование;</a:t>
            </a: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ru-RU" sz="2000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Тема 2 - 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Иновативна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образователна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 игра „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Пътят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 на 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промяната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“;</a:t>
            </a: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ru-RU" sz="2000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Тема 3 - 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 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Принципи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 в 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ученето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 чрез 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преживяване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 с 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образователната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 игра;</a:t>
            </a: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ru-RU" sz="2000" dirty="0">
                <a:solidFill>
                  <a:schemeClr val="accent1"/>
                </a:solidFill>
                <a:latin typeface="+mn-lt"/>
              </a:rPr>
              <a:t>Тема 4 - 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Споделени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материали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 и 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вдъхновяващи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ru-RU" sz="2000" dirty="0" err="1">
                <a:solidFill>
                  <a:schemeClr val="accent1"/>
                </a:solidFill>
                <a:latin typeface="+mn-lt"/>
              </a:rPr>
              <a:t>примери</a:t>
            </a:r>
            <a:r>
              <a:rPr lang="ru-RU" sz="2000" dirty="0">
                <a:solidFill>
                  <a:schemeClr val="accent1"/>
                </a:solidFill>
                <a:latin typeface="+mn-lt"/>
              </a:rPr>
              <a:t>;</a:t>
            </a: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  <a:buFontTx/>
              <a:buChar char="-"/>
            </a:pPr>
            <a:r>
              <a:rPr lang="ru-RU" sz="2000" dirty="0">
                <a:solidFill>
                  <a:schemeClr val="accent1"/>
                </a:solidFill>
                <a:latin typeface="+mn-lt"/>
              </a:rPr>
              <a:t>Тема 5 - </a:t>
            </a:r>
            <a:r>
              <a:rPr lang="bg-BG" sz="2000" dirty="0">
                <a:solidFill>
                  <a:schemeClr val="accent1"/>
                </a:solidFill>
                <a:latin typeface="+mn-lt"/>
              </a:rPr>
              <a:t>Работа с обучителни материали и изпълнение на практическа задача (Неприсъствена работа с обучителни материали и финална задача).</a:t>
            </a:r>
            <a:endParaRPr lang="ru-RU" sz="2000" dirty="0">
              <a:solidFill>
                <a:schemeClr val="accent1"/>
              </a:solidFill>
              <a:latin typeface="+mn-lt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r>
              <a:rPr lang="bg-BG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Дати</a:t>
            </a: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: 21.10.25; 23.10.25; 28.10.25 и 30.10.2025г. или по допълнително договаряне.</a:t>
            </a:r>
          </a:p>
          <a:p>
            <a:pPr marL="12700" indent="0" algn="just">
              <a:lnSpc>
                <a:spcPct val="115000"/>
              </a:lnSpc>
              <a:spcBef>
                <a:spcPts val="0"/>
              </a:spcBef>
              <a:buNone/>
            </a:pPr>
            <a:endParaRPr lang="de-DE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de-DE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de-DE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de-DE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de-DE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ru-RU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127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935"/>
              <a:buNone/>
            </a:pPr>
            <a:endParaRPr dirty="0">
              <a:solidFill>
                <a:schemeClr val="accent1"/>
              </a:solidFill>
              <a:latin typeface="+mn-lt"/>
              <a:ea typeface="Source Code Pro SemiBold"/>
              <a:cs typeface="Source Code Pro SemiBold"/>
              <a:sym typeface="Source Code Pro Semi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>
          <a:extLst>
            <a:ext uri="{FF2B5EF4-FFF2-40B4-BE49-F238E27FC236}">
              <a16:creationId xmlns:a16="http://schemas.microsoft.com/office/drawing/2014/main" id="{15197A88-7FD6-7CC4-2F55-C15D4F6CF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fda048898f_0_0">
            <a:extLst>
              <a:ext uri="{FF2B5EF4-FFF2-40B4-BE49-F238E27FC236}">
                <a16:creationId xmlns:a16="http://schemas.microsoft.com/office/drawing/2014/main" id="{A361A92E-848A-3F59-3B36-6B2A7A8EA5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0599" y="59267"/>
            <a:ext cx="11201400" cy="897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bg-BG" dirty="0"/>
              <a:t>Ползи от обученията</a:t>
            </a:r>
            <a:endParaRPr dirty="0"/>
          </a:p>
        </p:txBody>
      </p:sp>
      <p:sp>
        <p:nvSpPr>
          <p:cNvPr id="145" name="Google Shape;145;g2fda048898f_0_0">
            <a:extLst>
              <a:ext uri="{FF2B5EF4-FFF2-40B4-BE49-F238E27FC236}">
                <a16:creationId xmlns:a16="http://schemas.microsoft.com/office/drawing/2014/main" id="{B0F30B15-7906-A94D-0076-FB13B5C11F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60867" y="584200"/>
            <a:ext cx="11201400" cy="605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ru-RU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r>
              <a:rPr lang="bg-BG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Практическа</a:t>
            </a: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 приложимост и </a:t>
            </a:r>
            <a:r>
              <a:rPr lang="bg-BG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достъпност</a:t>
            </a: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;</a:t>
            </a: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r>
              <a:rPr lang="bg-BG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Съвременност</a:t>
            </a: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 и ориентираност към проблемните зони и дефицитите на съвременното образование и възпитание;</a:t>
            </a:r>
          </a:p>
          <a:p>
            <a:pPr marL="12700" indent="0" algn="just">
              <a:lnSpc>
                <a:spcPct val="115000"/>
              </a:lnSpc>
              <a:spcBef>
                <a:spcPts val="0"/>
              </a:spcBef>
              <a:buNone/>
            </a:pPr>
            <a:endParaRPr lang="bg-BG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Ефективност на часовете по БДП – важно е </a:t>
            </a:r>
            <a:r>
              <a:rPr lang="bg-BG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как</a:t>
            </a: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 адресираме темата;</a:t>
            </a: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Преодоляване на </a:t>
            </a:r>
            <a:r>
              <a:rPr lang="bg-BG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чувството за безсилие </a:t>
            </a: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сред учителите във връзка с темата - овластяване;</a:t>
            </a: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bg-BG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Всеки </a:t>
            </a:r>
            <a:r>
              <a:rPr lang="bg-BG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може</a:t>
            </a: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 да направи и промени нещо;</a:t>
            </a: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r>
              <a:rPr lang="bg-BG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Споделени материали </a:t>
            </a: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и 1 </a:t>
            </a:r>
            <a:r>
              <a:rPr lang="bg-BG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кредит</a:t>
            </a: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;</a:t>
            </a: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bg-BG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Промяната в нагласите – чрез </a:t>
            </a:r>
            <a:r>
              <a:rPr lang="bg-BG" dirty="0">
                <a:solidFill>
                  <a:srgbClr val="C00000"/>
                </a:solidFill>
                <a:latin typeface="+mn-lt"/>
                <a:ea typeface="Arial"/>
                <a:cs typeface="Arial"/>
                <a:sym typeface="Arial"/>
              </a:rPr>
              <a:t>натрупване</a:t>
            </a:r>
            <a:r>
              <a:rPr lang="bg-BG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. Всеки ден, днес, тук, сега.</a:t>
            </a: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bg-BG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bg-BG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bg-BG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de-DE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de-DE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de-DE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de-DE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de-DE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55600" indent="-342900" algn="just">
              <a:lnSpc>
                <a:spcPct val="115000"/>
              </a:lnSpc>
              <a:spcBef>
                <a:spcPts val="0"/>
              </a:spcBef>
            </a:pPr>
            <a:endParaRPr lang="ru-RU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127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935"/>
              <a:buNone/>
            </a:pPr>
            <a:endParaRPr dirty="0">
              <a:solidFill>
                <a:schemeClr val="accent1"/>
              </a:solidFill>
              <a:latin typeface="+mn-lt"/>
              <a:ea typeface="Source Code Pro SemiBold"/>
              <a:cs typeface="Source Code Pro SemiBold"/>
              <a:sym typeface="Source Code Pro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2835475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9"/>
          <p:cNvSpPr txBox="1">
            <a:spLocks noGrp="1"/>
          </p:cNvSpPr>
          <p:nvPr>
            <p:ph type="title"/>
          </p:nvPr>
        </p:nvSpPr>
        <p:spPr>
          <a:xfrm>
            <a:off x="934720" y="111761"/>
            <a:ext cx="11257280" cy="963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4285"/>
              <a:buFont typeface="Trebuchet MS"/>
              <a:buNone/>
            </a:pPr>
            <a:r>
              <a:rPr lang="bg-BG" dirty="0">
                <a:solidFill>
                  <a:srgbClr val="000000"/>
                </a:solidFill>
              </a:rPr>
              <a:t>Проведени до момента обучения</a:t>
            </a:r>
            <a:endParaRPr dirty="0"/>
          </a:p>
        </p:txBody>
      </p:sp>
      <p:sp>
        <p:nvSpPr>
          <p:cNvPr id="255" name="Google Shape;255;p9"/>
          <p:cNvSpPr txBox="1">
            <a:spLocks noGrp="1"/>
          </p:cNvSpPr>
          <p:nvPr>
            <p:ph type="body" idx="1"/>
          </p:nvPr>
        </p:nvSpPr>
        <p:spPr>
          <a:xfrm>
            <a:off x="365760" y="1447800"/>
            <a:ext cx="10698480" cy="5298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64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Обучение за </a:t>
            </a:r>
            <a:r>
              <a:rPr lang="bg-BG" sz="2000" dirty="0" err="1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фасилитатори</a:t>
            </a:r>
            <a:r>
              <a:rPr lang="bg-BG" sz="2000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 в рамките на проекта „По пътя на промяната“, финансиран от СО по програма „София – град на младите и активните“;</a:t>
            </a:r>
          </a:p>
          <a:p>
            <a:pPr marL="342900" lvl="0" indent="-342900" algn="just">
              <a:lnSpc>
                <a:spcPct val="115000"/>
              </a:lnSpc>
              <a:buClr>
                <a:schemeClr val="accent1"/>
              </a:buClr>
              <a:buSzPts val="1664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+mn-lt"/>
                <a:cs typeface="Arial"/>
                <a:sym typeface="Arial"/>
              </a:rPr>
              <a:t>Две обучения в </a:t>
            </a:r>
            <a:r>
              <a:rPr lang="bg-BG" sz="2000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ПГВТ „А. С. Попов“;</a:t>
            </a:r>
          </a:p>
          <a:p>
            <a:pPr marL="342900" lvl="0" indent="-342900" algn="just">
              <a:lnSpc>
                <a:spcPct val="115000"/>
              </a:lnSpc>
              <a:buClr>
                <a:schemeClr val="accent1"/>
              </a:buClr>
              <a:buSzPts val="1664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Обучение в ОУ „Отец Паисий“ /с. Габра;</a:t>
            </a:r>
          </a:p>
          <a:p>
            <a:pPr marL="342900" lvl="0" indent="-342900" algn="just">
              <a:lnSpc>
                <a:spcPct val="115000"/>
              </a:lnSpc>
              <a:buClr>
                <a:schemeClr val="accent1"/>
              </a:buClr>
              <a:buSzPts val="1664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+mn-lt"/>
                <a:cs typeface="Arial"/>
                <a:sym typeface="Arial"/>
              </a:rPr>
              <a:t>Обучение в ЧУ „</a:t>
            </a:r>
            <a:r>
              <a:rPr lang="bg-BG" sz="2000" dirty="0" err="1">
                <a:solidFill>
                  <a:schemeClr val="accent1"/>
                </a:solidFill>
                <a:latin typeface="+mn-lt"/>
                <a:cs typeface="Arial"/>
                <a:sym typeface="Arial"/>
              </a:rPr>
              <a:t>Увекинд</a:t>
            </a:r>
            <a:r>
              <a:rPr lang="bg-BG" sz="2000" dirty="0">
                <a:solidFill>
                  <a:schemeClr val="accent1"/>
                </a:solidFill>
                <a:latin typeface="+mn-lt"/>
                <a:cs typeface="Arial"/>
                <a:sym typeface="Arial"/>
              </a:rPr>
              <a:t>“.</a:t>
            </a:r>
            <a:endParaRPr sz="2000" dirty="0">
              <a:latin typeface="+mn-l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64"/>
              <a:buNone/>
            </a:pPr>
            <a:r>
              <a:rPr lang="bg-BG" sz="2000" dirty="0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endParaRPr sz="2000" dirty="0">
              <a:latin typeface="+mn-lt"/>
            </a:endParaRPr>
          </a:p>
          <a:p>
            <a:pPr marL="342900" lvl="0" indent="-222504" algn="just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96"/>
              <a:buFont typeface="Source Code Pro SemiBold"/>
              <a:buNone/>
            </a:pPr>
            <a:endParaRPr sz="2000" dirty="0">
              <a:solidFill>
                <a:schemeClr val="accent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342900" lvl="0" indent="-256540" algn="just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156"/>
              <a:buNone/>
            </a:pPr>
            <a:endParaRPr sz="2000" dirty="0">
              <a:solidFill>
                <a:schemeClr val="accent1"/>
              </a:solidFill>
              <a:latin typeface="+mn-lt"/>
              <a:ea typeface="Source Code Pro SemiBold"/>
              <a:cs typeface="Source Code Pro SemiBold"/>
              <a:sym typeface="Source Code Pro Semi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1BA469-CF11-C6DB-8F93-3C6BA6CDC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399" y="3991610"/>
            <a:ext cx="35560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D0D305-E494-727F-2818-0E0AB8C27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58" y="3991610"/>
            <a:ext cx="2966718" cy="2446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50E27D-FB54-E543-BE05-E9F7CA8D4E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7522" y="4182533"/>
            <a:ext cx="4046626" cy="2285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EB376-A6F3-1582-0EC4-09DBF95F4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1" y="76201"/>
            <a:ext cx="11514669" cy="558800"/>
          </a:xfrm>
        </p:spPr>
        <p:txBody>
          <a:bodyPr>
            <a:normAutofit fontScale="90000"/>
          </a:bodyPr>
          <a:lstStyle/>
          <a:p>
            <a:pPr algn="r"/>
            <a:r>
              <a:rPr lang="bg-BG" dirty="0"/>
              <a:t>Какво е свършено до момента?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EA9043-A70B-2DB5-6A33-1549B39BA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9333" y="770467"/>
            <a:ext cx="11895667" cy="6087534"/>
          </a:xfrm>
        </p:spPr>
        <p:txBody>
          <a:bodyPr>
            <a:normAutofit fontScale="92500" lnSpcReduction="20000"/>
          </a:bodyPr>
          <a:lstStyle/>
          <a:p>
            <a:r>
              <a:rPr lang="bg-BG" sz="2600" dirty="0">
                <a:latin typeface="+mn-lt"/>
              </a:rPr>
              <a:t>Март 2023 – Книга с кауза „Пътят на промяната“;</a:t>
            </a:r>
          </a:p>
          <a:p>
            <a:r>
              <a:rPr lang="bg-BG" sz="2600" dirty="0">
                <a:latin typeface="+mn-lt"/>
              </a:rPr>
              <a:t>Септември 2023 – образователно видео - </a:t>
            </a:r>
            <a:r>
              <a:rPr lang="en-US" sz="2600" kern="1200" dirty="0">
                <a:solidFill>
                  <a:srgbClr val="000000"/>
                </a:solidFill>
                <a:latin typeface="+mn-lt"/>
                <a:hlinkClick r:id="rId2"/>
              </a:rPr>
              <a:t>https://www.youtube.com/watch?v=xq93jBeQwIA&amp;t=1s</a:t>
            </a:r>
            <a:r>
              <a:rPr lang="bg-BG" sz="2600" kern="1200" dirty="0">
                <a:solidFill>
                  <a:srgbClr val="000000"/>
                </a:solidFill>
                <a:latin typeface="+mn-lt"/>
              </a:rPr>
              <a:t>;</a:t>
            </a:r>
          </a:p>
          <a:p>
            <a:r>
              <a:rPr lang="bg-BG" sz="2600" kern="1200" dirty="0">
                <a:solidFill>
                  <a:srgbClr val="000000"/>
                </a:solidFill>
                <a:latin typeface="+mn-lt"/>
              </a:rPr>
              <a:t>Ноември 2023 – Образователна игра за 16+г.;</a:t>
            </a:r>
          </a:p>
          <a:p>
            <a:r>
              <a:rPr lang="bg-BG" sz="2600" kern="1200" dirty="0">
                <a:solidFill>
                  <a:srgbClr val="000000"/>
                </a:solidFill>
                <a:latin typeface="+mn-lt"/>
              </a:rPr>
              <a:t>Февруари – юни 2024 – Образователна игра за 10+г.;</a:t>
            </a:r>
          </a:p>
          <a:p>
            <a:r>
              <a:rPr lang="bg-BG" sz="2600" kern="1200" dirty="0" err="1">
                <a:solidFill>
                  <a:srgbClr val="000000"/>
                </a:solidFill>
                <a:latin typeface="+mn-lt"/>
              </a:rPr>
              <a:t>Септмеври</a:t>
            </a:r>
            <a:r>
              <a:rPr lang="bg-BG" sz="2600" kern="1200" dirty="0">
                <a:solidFill>
                  <a:srgbClr val="000000"/>
                </a:solidFill>
                <a:latin typeface="+mn-lt"/>
              </a:rPr>
              <a:t> – ноември 2024 – Проект „По пътя на промяната“, финансиран от СО;</a:t>
            </a:r>
          </a:p>
          <a:p>
            <a:r>
              <a:rPr lang="bg-BG" sz="2600" kern="1200" dirty="0">
                <a:solidFill>
                  <a:srgbClr val="000000"/>
                </a:solidFill>
                <a:latin typeface="+mn-lt"/>
              </a:rPr>
              <a:t>Декември 2024 – Книга „Ограда. Етюди от село“, подкрепена от издателство Ерго;</a:t>
            </a:r>
          </a:p>
          <a:p>
            <a:r>
              <a:rPr lang="bg-BG" sz="2600" kern="1200" dirty="0">
                <a:solidFill>
                  <a:srgbClr val="000000"/>
                </a:solidFill>
                <a:latin typeface="+mn-lt"/>
              </a:rPr>
              <a:t>Май 2025 – Игра за родител и дете на 6-10г.;</a:t>
            </a:r>
          </a:p>
          <a:p>
            <a:r>
              <a:rPr lang="bg-BG" sz="2600" kern="1200" dirty="0">
                <a:solidFill>
                  <a:srgbClr val="000000"/>
                </a:solidFill>
                <a:latin typeface="+mn-lt"/>
              </a:rPr>
              <a:t>Юни 2025 – Публична защита на дисертационен труд с изследване, направено върху въздействието на играта;</a:t>
            </a:r>
          </a:p>
          <a:p>
            <a:r>
              <a:rPr lang="bg-BG" sz="2600" kern="1200" dirty="0">
                <a:solidFill>
                  <a:srgbClr val="000000"/>
                </a:solidFill>
                <a:latin typeface="+mn-lt"/>
              </a:rPr>
              <a:t>Юли 2025 – Провеждане на играта на английски в рамките на програма Еразъм+;</a:t>
            </a:r>
          </a:p>
          <a:p>
            <a:r>
              <a:rPr lang="bg-BG" sz="2600" kern="1200" dirty="0">
                <a:solidFill>
                  <a:srgbClr val="000000"/>
                </a:solidFill>
                <a:latin typeface="+mn-lt"/>
              </a:rPr>
              <a:t>Към момента - Нова кампания за набиране на средства за издаване на новия вариант на играта за 15+.</a:t>
            </a:r>
          </a:p>
          <a:p>
            <a:endParaRPr lang="bg-BG" sz="2600" kern="1200" dirty="0">
              <a:solidFill>
                <a:srgbClr val="000000"/>
              </a:solidFill>
              <a:latin typeface="+mn-lt"/>
            </a:endParaRPr>
          </a:p>
          <a:p>
            <a:endParaRPr lang="bg-BG" kern="1200" dirty="0">
              <a:solidFill>
                <a:srgbClr val="000000"/>
              </a:solidFill>
            </a:endParaRPr>
          </a:p>
          <a:p>
            <a:endParaRPr lang="bg-BG" kern="1200" dirty="0">
              <a:solidFill>
                <a:srgbClr val="000000"/>
              </a:solidFill>
            </a:endParaRPr>
          </a:p>
          <a:p>
            <a:endParaRPr lang="bg-BG" kern="1200" dirty="0">
              <a:solidFill>
                <a:srgbClr val="000000"/>
              </a:solidFill>
            </a:endParaRPr>
          </a:p>
          <a:p>
            <a:endParaRPr lang="en-US" kern="1200" dirty="0"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bg-BG" kern="1200" dirty="0">
              <a:solidFill>
                <a:srgbClr val="000000"/>
              </a:solidFill>
            </a:endParaRPr>
          </a:p>
          <a:p>
            <a:endParaRPr lang="bg-BG" dirty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83944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9"/>
          <p:cNvSpPr txBox="1">
            <a:spLocks noGrp="1"/>
          </p:cNvSpPr>
          <p:nvPr>
            <p:ph type="title"/>
          </p:nvPr>
        </p:nvSpPr>
        <p:spPr>
          <a:xfrm>
            <a:off x="934720" y="-1"/>
            <a:ext cx="11257280" cy="873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4285"/>
              <a:buFont typeface="Trebuchet MS"/>
              <a:buNone/>
            </a:pPr>
            <a:r>
              <a:rPr lang="bg-BG">
                <a:solidFill>
                  <a:srgbClr val="000000"/>
                </a:solidFill>
              </a:rPr>
              <a:t>Досегашна подкрепа</a:t>
            </a:r>
            <a:endParaRPr/>
          </a:p>
        </p:txBody>
      </p:sp>
      <p:sp>
        <p:nvSpPr>
          <p:cNvPr id="255" name="Google Shape;255;p9"/>
          <p:cNvSpPr txBox="1">
            <a:spLocks noGrp="1"/>
          </p:cNvSpPr>
          <p:nvPr>
            <p:ph type="body" idx="1"/>
          </p:nvPr>
        </p:nvSpPr>
        <p:spPr>
          <a:xfrm>
            <a:off x="365760" y="762000"/>
            <a:ext cx="10698480" cy="5984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96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„</a:t>
            </a:r>
            <a:r>
              <a:rPr lang="bg-BG" sz="2000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Номадия</a:t>
            </a: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 ООД;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96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НЧ „Светлина с. Кубратово – 1915“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96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ЧУ „</a:t>
            </a:r>
            <a:r>
              <a:rPr lang="bg-BG" sz="2000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Увекинд</a:t>
            </a: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“; „</a:t>
            </a:r>
            <a:r>
              <a:rPr lang="bg-BG" sz="2000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Britanica</a:t>
            </a: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bg-BG" sz="2000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Рarк</a:t>
            </a: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bg-BG" sz="2000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School</a:t>
            </a: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“; 54 СУ; 18 СУ; 144 СУ;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496"/>
              <a:buNone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Професионална гимназия по механоелектротехника гр. София; ЧОУ „Светлина“; 60 ОУ; 127 СОУ; 132 СОУ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96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Доц. д-р Ваня Божилова, гл. ас. д-р Екатерина Томова и доц. д-р Владислав Господинов от катедра „Теория на възпитанието“ към Факултета по педагогика на СУ „Св. Климент Охридски“;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96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Държавна агенция „Безопасност на движението по пътищата“;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96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r>
              <a:rPr lang="bg-BG" sz="2000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Стройконсулт</a:t>
            </a: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-ГН 99" ЕООД;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96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„Мери Итън“ ООД;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96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„Коучинг България“; </a:t>
            </a:r>
            <a:endParaRPr dirty="0"/>
          </a:p>
          <a:p>
            <a:pPr marL="3429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64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Георги Стоянов /автор на книгата „Останете живи“;</a:t>
            </a:r>
            <a:endParaRPr dirty="0"/>
          </a:p>
          <a:p>
            <a:pPr marL="3429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64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„</a:t>
            </a:r>
            <a:r>
              <a:rPr lang="bg-BG" sz="2000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Cayetano</a:t>
            </a: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bg-BG" sz="2000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gaming</a:t>
            </a: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“;</a:t>
            </a:r>
            <a:endParaRPr dirty="0"/>
          </a:p>
          <a:p>
            <a:pPr marL="3429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64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Приложна академия за образование „</a:t>
            </a:r>
            <a:r>
              <a:rPr lang="bg-BG" sz="2000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Синдео</a:t>
            </a: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“;</a:t>
            </a:r>
            <a:endParaRPr dirty="0"/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64"/>
              <a:buNone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dirty="0"/>
          </a:p>
          <a:p>
            <a:pPr marL="342900" lvl="0" indent="-222504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96"/>
              <a:buFont typeface="Source Code Pro SemiBold"/>
              <a:buNone/>
            </a:pP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5654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1156"/>
              <a:buNone/>
            </a:pPr>
            <a:endParaRPr sz="1845" dirty="0">
              <a:solidFill>
                <a:schemeClr val="accent1"/>
              </a:solidFill>
              <a:latin typeface="Source Code Pro SemiBold"/>
              <a:ea typeface="Source Code Pro SemiBold"/>
              <a:cs typeface="Source Code Pro SemiBold"/>
              <a:sym typeface="Source Code Pro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0"/>
          <p:cNvSpPr txBox="1">
            <a:spLocks noGrp="1"/>
          </p:cNvSpPr>
          <p:nvPr>
            <p:ph type="title"/>
          </p:nvPr>
        </p:nvSpPr>
        <p:spPr>
          <a:xfrm>
            <a:off x="7518400" y="156928"/>
            <a:ext cx="4461932" cy="85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64285"/>
              <a:buFont typeface="Trebuchet MS"/>
              <a:buNone/>
            </a:pPr>
            <a:r>
              <a:rPr lang="bg-BG" dirty="0">
                <a:solidFill>
                  <a:srgbClr val="000000"/>
                </a:solidFill>
              </a:rPr>
              <a:t>Досегашна подкрепа</a:t>
            </a:r>
            <a:endParaRPr dirty="0"/>
          </a:p>
        </p:txBody>
      </p:sp>
      <p:sp>
        <p:nvSpPr>
          <p:cNvPr id="261" name="Google Shape;261;p10"/>
          <p:cNvSpPr txBox="1">
            <a:spLocks noGrp="1"/>
          </p:cNvSpPr>
          <p:nvPr>
            <p:ph type="body" idx="1"/>
          </p:nvPr>
        </p:nvSpPr>
        <p:spPr>
          <a:xfrm>
            <a:off x="135467" y="423333"/>
            <a:ext cx="11740733" cy="6434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64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Дарителски платформи „Павел Андреев“ и BG </a:t>
            </a:r>
            <a:r>
              <a:rPr lang="bg-BG" sz="2000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Cause</a:t>
            </a: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</a:p>
          <a:p>
            <a:pPr marL="3429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64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„Заедно срещу безумията по пътищата – Инициативен комитет“;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64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„Визия 0“;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64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Фондации „Ани и Явор - ключът е любовта“ и „Стефан Стефанов“;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64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Столична община с подкрепата на проекта „По пътя на промяната“ в програма „София – град на младите и активните“;</a:t>
            </a:r>
            <a:endParaRPr dirty="0"/>
          </a:p>
          <a:p>
            <a:pPr marL="3429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64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Училищата и университетите, които се включиха в дейностите на проекта “По пътя на промяната“: 37 СУ, 170 СУ, 30 СУ, СМГ, Гимназия „Ломоносов“, 117 СУ, 15 СУ, Факултета по педагогика на СУ „Св. Кл. Охридски“, НСА, Дружество на ООН, БЧК, SPOC;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64236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Издателство Ерго;</a:t>
            </a:r>
          </a:p>
          <a:p>
            <a:pPr marL="342900" lvl="0" indent="-364236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ПГВТ „А. С. Попов“; ОУ „Отец Паисий“ /с. Габра;</a:t>
            </a:r>
          </a:p>
          <a:p>
            <a:pPr marL="342900" lvl="0" indent="-364236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Платформата “„</a:t>
            </a:r>
            <a:r>
              <a:rPr lang="bg-BG" sz="2000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Подкрепи.бг</a:t>
            </a: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“;</a:t>
            </a:r>
          </a:p>
          <a:p>
            <a:pPr marL="342900" lvl="0" indent="-364236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Книжарници Сиела;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64"/>
              <a:buFont typeface="Source Code Pro SemiBold"/>
              <a:buChar char="●"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Учители; приятели; граждани.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 txBox="1">
            <a:spLocks noGrp="1"/>
          </p:cNvSpPr>
          <p:nvPr>
            <p:ph type="title"/>
          </p:nvPr>
        </p:nvSpPr>
        <p:spPr>
          <a:xfrm>
            <a:off x="144216" y="237067"/>
            <a:ext cx="2709051" cy="1058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rebuchet MS"/>
              <a:buNone/>
            </a:pPr>
            <a:r>
              <a:rPr lang="bg-BG" dirty="0">
                <a:solidFill>
                  <a:srgbClr val="000000"/>
                </a:solidFill>
              </a:rPr>
              <a:t>Контакти:</a:t>
            </a:r>
            <a:endParaRPr dirty="0"/>
          </a:p>
        </p:txBody>
      </p:sp>
      <p:sp>
        <p:nvSpPr>
          <p:cNvPr id="273" name="Google Shape;273;p12"/>
          <p:cNvSpPr txBox="1">
            <a:spLocks noGrp="1"/>
          </p:cNvSpPr>
          <p:nvPr>
            <p:ph type="body" idx="1"/>
          </p:nvPr>
        </p:nvSpPr>
        <p:spPr>
          <a:xfrm>
            <a:off x="2760133" y="541868"/>
            <a:ext cx="8375217" cy="55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6578"/>
              <a:buNone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Тел.: 0896834018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514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50131"/>
              <a:buNone/>
            </a:pP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6578"/>
              <a:buNone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Имейл: </a:t>
            </a:r>
            <a:r>
              <a:rPr lang="bg-BG" sz="2000" u="sng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center_up@abv.bg</a:t>
            </a: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bg-BG" sz="2000" u="sng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centerexperientiallearning@gmail.com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514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50131"/>
              <a:buNone/>
            </a:pP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6578"/>
              <a:buNone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Страница: </a:t>
            </a:r>
            <a:r>
              <a:rPr lang="bg-BG" sz="2000" u="sng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https://celbg.org/</a:t>
            </a: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50131"/>
              <a:buNone/>
            </a:pPr>
            <a:endParaRPr sz="20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6578"/>
              <a:buNone/>
            </a:pPr>
            <a:r>
              <a:rPr lang="bg-BG" sz="2000" dirty="0" err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Facebook</a:t>
            </a: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bg-BG" sz="2000" u="sng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https://www.facebook.com/profile.php?id=100093994893066</a:t>
            </a:r>
            <a:endParaRPr lang="bg-BG" sz="2000" u="sng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6578"/>
              <a:buNone/>
            </a:pPr>
            <a:endParaRPr lang="bg-BG" sz="2000" u="sng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6578"/>
              <a:buNone/>
            </a:pPr>
            <a:r>
              <a:rPr lang="bg-BG" sz="20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Инстаграм: </a:t>
            </a:r>
            <a:r>
              <a:rPr lang="ru-RU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de-DE" sz="2000" b="0" i="0" u="sng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https://www.instagram.com/centerexperientiallearning/</a:t>
            </a:r>
            <a:r>
              <a:rPr lang="bg-BG" sz="2000" b="0" i="0" u="sng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endParaRPr lang="de-DE" sz="2000" b="0" i="0" u="sng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6578"/>
              <a:buNone/>
            </a:pPr>
            <a:endParaRPr lang="bg-BG" sz="2000" b="0" i="0" u="sng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0" lvl="0" indent="0">
              <a:buClr>
                <a:schemeClr val="accent1"/>
              </a:buClr>
              <a:buSzPct val="66578"/>
              <a:buNone/>
            </a:pPr>
            <a:r>
              <a:rPr lang="bg-BG" sz="2000" u="sng" dirty="0" err="1">
                <a:solidFill>
                  <a:srgbClr val="222222"/>
                </a:solidFill>
                <a:latin typeface="Arial" panose="020B0604020202020204" pitchFamily="34" charset="0"/>
                <a:ea typeface="Arial"/>
                <a:cs typeface="Arial"/>
                <a:sym typeface="Arial"/>
              </a:rPr>
              <a:t>Линкедин</a:t>
            </a:r>
            <a:r>
              <a:rPr lang="bg-BG" sz="2000" u="sng" dirty="0">
                <a:solidFill>
                  <a:srgbClr val="222222"/>
                </a:solidFill>
                <a:latin typeface="Arial" panose="020B0604020202020204" pitchFamily="34" charset="0"/>
                <a:ea typeface="Arial"/>
                <a:cs typeface="Arial"/>
                <a:sym typeface="Arial"/>
              </a:rPr>
              <a:t>: </a:t>
            </a:r>
            <a:r>
              <a:rPr lang="de-DE" sz="2000" u="sng" dirty="0">
                <a:solidFill>
                  <a:srgbClr val="222222"/>
                </a:solidFill>
                <a:latin typeface="Arial" panose="020B0604020202020204" pitchFamily="34" charset="0"/>
                <a:ea typeface="Arial"/>
                <a:cs typeface="Arial"/>
                <a:sym typeface="Arial"/>
                <a:hlinkClick r:id="rId7"/>
              </a:rPr>
              <a:t>https://www.linkedin.com/in/rumyana-georgieva-62226b382/</a:t>
            </a:r>
            <a:r>
              <a:rPr lang="de-DE" sz="2000" u="sng" dirty="0">
                <a:solidFill>
                  <a:srgbClr val="222222"/>
                </a:solidFill>
                <a:latin typeface="Arial" panose="020B0604020202020204" pitchFamily="34" charset="0"/>
                <a:ea typeface="Arial"/>
                <a:cs typeface="Arial"/>
                <a:sym typeface="Arial"/>
              </a:rPr>
              <a:t> </a:t>
            </a:r>
            <a:endParaRPr lang="bg-BG" sz="2000" u="sng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66578"/>
              <a:buNone/>
            </a:pPr>
            <a:endParaRPr sz="2872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514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59999"/>
              <a:buNone/>
            </a:pPr>
            <a:endParaRPr dirty="0"/>
          </a:p>
        </p:txBody>
      </p:sp>
      <p:pic>
        <p:nvPicPr>
          <p:cNvPr id="274" name="Google Shape;274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4216" y="5349368"/>
            <a:ext cx="2806980" cy="1508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1398</Words>
  <Application>Microsoft Office PowerPoint</Application>
  <PresentationFormat>Widescreen</PresentationFormat>
  <Paragraphs>179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Source Code Pro Black</vt:lpstr>
      <vt:lpstr>Wingdings</vt:lpstr>
      <vt:lpstr>Arial</vt:lpstr>
      <vt:lpstr>Amatic SC</vt:lpstr>
      <vt:lpstr>Calibri</vt:lpstr>
      <vt:lpstr>Trebuchet MS</vt:lpstr>
      <vt:lpstr>Arial Narrow</vt:lpstr>
      <vt:lpstr>Source Code Pro</vt:lpstr>
      <vt:lpstr>Source Code Pro SemiBold</vt:lpstr>
      <vt:lpstr>Beach Day</vt:lpstr>
      <vt:lpstr>1_Beach Day</vt:lpstr>
      <vt:lpstr>ПЪТЯТ НА ПРОМЯНАТА </vt:lpstr>
      <vt:lpstr>Коя съм аз?</vt:lpstr>
      <vt:lpstr>Пътна безопасност чрез образователна игра – как се роди идеята</vt:lpstr>
      <vt:lpstr>Образователната игра</vt:lpstr>
      <vt:lpstr>Концепция на картите в играта (дизайн и съдържание)</vt:lpstr>
      <vt:lpstr>Още за образователната игра</vt:lpstr>
      <vt:lpstr>Как се случва ученето?</vt:lpstr>
      <vt:lpstr>Обучения за учители</vt:lpstr>
      <vt:lpstr>Ползи от обученията</vt:lpstr>
      <vt:lpstr>Проведени до момента обучения</vt:lpstr>
      <vt:lpstr>Какво е свършено до момента?</vt:lpstr>
      <vt:lpstr>Досегашна подкрепа</vt:lpstr>
      <vt:lpstr>Досегашна подкрепа</vt:lpstr>
      <vt:lpstr>Контакти: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ПЪТЯТ НА ПРОМЯНАТА </dc:title>
  <dc:creator>Rumyana Georgieva</dc:creator>
  <cp:lastModifiedBy>Dobrudzha_Direktor</cp:lastModifiedBy>
  <cp:revision>55</cp:revision>
  <dcterms:created xsi:type="dcterms:W3CDTF">2023-11-08T04:31:40Z</dcterms:created>
  <dcterms:modified xsi:type="dcterms:W3CDTF">2025-10-14T10:37:26Z</dcterms:modified>
</cp:coreProperties>
</file>